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  <p:sldMasterId id="2147483695" r:id="rId2"/>
  </p:sldMasterIdLst>
  <p:sldIdLst>
    <p:sldId id="334" r:id="rId3"/>
    <p:sldId id="258" r:id="rId4"/>
    <p:sldId id="259" r:id="rId5"/>
    <p:sldId id="287" r:id="rId6"/>
    <p:sldId id="289" r:id="rId7"/>
    <p:sldId id="290" r:id="rId8"/>
    <p:sldId id="356" r:id="rId9"/>
    <p:sldId id="359" r:id="rId10"/>
    <p:sldId id="368" r:id="rId11"/>
    <p:sldId id="369" r:id="rId12"/>
    <p:sldId id="370" r:id="rId13"/>
    <p:sldId id="371" r:id="rId14"/>
    <p:sldId id="372" r:id="rId15"/>
    <p:sldId id="399" r:id="rId16"/>
    <p:sldId id="291" r:id="rId17"/>
    <p:sldId id="271" r:id="rId18"/>
    <p:sldId id="267" r:id="rId19"/>
    <p:sldId id="268" r:id="rId20"/>
    <p:sldId id="269" r:id="rId21"/>
    <p:sldId id="357" r:id="rId22"/>
    <p:sldId id="358" r:id="rId23"/>
    <p:sldId id="272" r:id="rId24"/>
    <p:sldId id="277" r:id="rId25"/>
    <p:sldId id="278" r:id="rId26"/>
    <p:sldId id="279" r:id="rId27"/>
    <p:sldId id="270" r:id="rId28"/>
    <p:sldId id="273" r:id="rId29"/>
    <p:sldId id="275" r:id="rId30"/>
    <p:sldId id="274" r:id="rId31"/>
    <p:sldId id="276" r:id="rId32"/>
    <p:sldId id="293" r:id="rId33"/>
    <p:sldId id="294" r:id="rId34"/>
    <p:sldId id="361" r:id="rId35"/>
    <p:sldId id="396" r:id="rId36"/>
    <p:sldId id="376" r:id="rId37"/>
    <p:sldId id="377" r:id="rId38"/>
    <p:sldId id="378" r:id="rId39"/>
    <p:sldId id="379" r:id="rId40"/>
    <p:sldId id="380" r:id="rId41"/>
    <p:sldId id="393" r:id="rId42"/>
    <p:sldId id="381" r:id="rId43"/>
    <p:sldId id="382" r:id="rId44"/>
    <p:sldId id="383" r:id="rId45"/>
    <p:sldId id="392" r:id="rId46"/>
    <p:sldId id="384" r:id="rId47"/>
    <p:sldId id="385" r:id="rId48"/>
    <p:sldId id="387" r:id="rId49"/>
    <p:sldId id="388" r:id="rId50"/>
    <p:sldId id="389" r:id="rId51"/>
    <p:sldId id="390" r:id="rId52"/>
    <p:sldId id="391" r:id="rId53"/>
    <p:sldId id="397" r:id="rId54"/>
    <p:sldId id="398" r:id="rId55"/>
    <p:sldId id="411" r:id="rId56"/>
    <p:sldId id="412" r:id="rId57"/>
    <p:sldId id="413" r:id="rId58"/>
    <p:sldId id="281" r:id="rId59"/>
    <p:sldId id="296" r:id="rId60"/>
    <p:sldId id="300" r:id="rId61"/>
    <p:sldId id="297" r:id="rId62"/>
    <p:sldId id="362" r:id="rId63"/>
    <p:sldId id="284" r:id="rId64"/>
    <p:sldId id="400" r:id="rId65"/>
    <p:sldId id="401" r:id="rId66"/>
    <p:sldId id="402" r:id="rId67"/>
    <p:sldId id="403" r:id="rId68"/>
    <p:sldId id="404" r:id="rId69"/>
    <p:sldId id="405" r:id="rId70"/>
    <p:sldId id="406" r:id="rId71"/>
    <p:sldId id="407" r:id="rId72"/>
    <p:sldId id="408" r:id="rId73"/>
    <p:sldId id="409" r:id="rId74"/>
    <p:sldId id="410" r:id="rId75"/>
    <p:sldId id="307" r:id="rId76"/>
    <p:sldId id="308" r:id="rId77"/>
    <p:sldId id="309" r:id="rId78"/>
    <p:sldId id="310" r:id="rId79"/>
    <p:sldId id="311" r:id="rId80"/>
    <p:sldId id="312" r:id="rId81"/>
    <p:sldId id="315" r:id="rId82"/>
    <p:sldId id="316" r:id="rId83"/>
    <p:sldId id="317" r:id="rId84"/>
    <p:sldId id="318" r:id="rId85"/>
    <p:sldId id="319" r:id="rId86"/>
    <p:sldId id="320" r:id="rId87"/>
    <p:sldId id="324" r:id="rId88"/>
    <p:sldId id="325" r:id="rId89"/>
    <p:sldId id="326" r:id="rId90"/>
    <p:sldId id="327" r:id="rId91"/>
    <p:sldId id="328" r:id="rId92"/>
    <p:sldId id="330" r:id="rId93"/>
    <p:sldId id="331" r:id="rId94"/>
    <p:sldId id="332" r:id="rId95"/>
    <p:sldId id="336" r:id="rId96"/>
    <p:sldId id="329" r:id="rId97"/>
    <p:sldId id="335" r:id="rId98"/>
    <p:sldId id="367" r:id="rId99"/>
    <p:sldId id="337" r:id="rId100"/>
    <p:sldId id="339" r:id="rId101"/>
    <p:sldId id="340" r:id="rId102"/>
    <p:sldId id="341" r:id="rId103"/>
    <p:sldId id="342" r:id="rId104"/>
    <p:sldId id="343" r:id="rId105"/>
    <p:sldId id="344" r:id="rId106"/>
    <p:sldId id="346" r:id="rId107"/>
    <p:sldId id="345" r:id="rId108"/>
    <p:sldId id="347" r:id="rId109"/>
    <p:sldId id="348" r:id="rId110"/>
    <p:sldId id="349" r:id="rId111"/>
    <p:sldId id="350" r:id="rId112"/>
    <p:sldId id="351" r:id="rId113"/>
    <p:sldId id="352" r:id="rId114"/>
    <p:sldId id="353" r:id="rId115"/>
    <p:sldId id="354" r:id="rId116"/>
  </p:sldIdLst>
  <p:sldSz cx="9904413" cy="6858000"/>
  <p:notesSz cx="6858000" cy="9144000"/>
  <p:defaultTextStyle>
    <a:defPPr>
      <a:defRPr lang="ko-KR"/>
    </a:defPPr>
    <a:lvl1pPr marL="0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3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28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1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55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18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83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46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10" algn="l" defTabSz="9143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5FE6AFB-DB02-4691-9E57-73365C0A21FE}">
          <p14:sldIdLst>
            <p14:sldId id="334"/>
          </p14:sldIdLst>
        </p14:section>
        <p14:section name="Project Management" id="{C45D65AB-274F-4A80-804C-726D53A1B83B}">
          <p14:sldIdLst>
            <p14:sldId id="258"/>
            <p14:sldId id="259"/>
            <p14:sldId id="287"/>
            <p14:sldId id="289"/>
            <p14:sldId id="290"/>
            <p14:sldId id="356"/>
            <p14:sldId id="359"/>
            <p14:sldId id="368"/>
            <p14:sldId id="369"/>
            <p14:sldId id="370"/>
            <p14:sldId id="371"/>
            <p14:sldId id="372"/>
            <p14:sldId id="399"/>
            <p14:sldId id="291"/>
            <p14:sldId id="271"/>
            <p14:sldId id="267"/>
            <p14:sldId id="268"/>
            <p14:sldId id="269"/>
            <p14:sldId id="357"/>
            <p14:sldId id="358"/>
            <p14:sldId id="272"/>
            <p14:sldId id="277"/>
            <p14:sldId id="278"/>
            <p14:sldId id="279"/>
            <p14:sldId id="270"/>
            <p14:sldId id="273"/>
            <p14:sldId id="275"/>
            <p14:sldId id="274"/>
            <p14:sldId id="276"/>
            <p14:sldId id="293"/>
            <p14:sldId id="294"/>
            <p14:sldId id="361"/>
            <p14:sldId id="396"/>
            <p14:sldId id="376"/>
            <p14:sldId id="377"/>
            <p14:sldId id="378"/>
            <p14:sldId id="379"/>
            <p14:sldId id="380"/>
            <p14:sldId id="393"/>
            <p14:sldId id="381"/>
            <p14:sldId id="382"/>
            <p14:sldId id="383"/>
            <p14:sldId id="392"/>
            <p14:sldId id="384"/>
            <p14:sldId id="385"/>
            <p14:sldId id="387"/>
            <p14:sldId id="388"/>
            <p14:sldId id="389"/>
            <p14:sldId id="390"/>
            <p14:sldId id="391"/>
            <p14:sldId id="397"/>
            <p14:sldId id="398"/>
          </p14:sldIdLst>
        </p14:section>
        <p14:section name="IP Classigication Editor" id="{1627BE1E-2FE1-48E3-AC31-EAC195736C28}">
          <p14:sldIdLst>
            <p14:sldId id="411"/>
            <p14:sldId id="412"/>
            <p14:sldId id="413"/>
          </p14:sldIdLst>
        </p14:section>
        <p14:section name="Document Management" id="{E80BB69E-C4FC-415F-AFDE-CE1A1F62A09A}">
          <p14:sldIdLst>
            <p14:sldId id="281"/>
            <p14:sldId id="296"/>
            <p14:sldId id="300"/>
            <p14:sldId id="297"/>
            <p14:sldId id="362"/>
            <p14:sldId id="284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</p14:sldIdLst>
        </p14:section>
        <p14:section name="Bookmark Editor" id="{6E3DDC73-09A2-4460-A6D4-F137B9BDCE11}">
          <p14:sldIdLst>
            <p14:sldId id="307"/>
            <p14:sldId id="308"/>
            <p14:sldId id="309"/>
            <p14:sldId id="310"/>
            <p14:sldId id="311"/>
            <p14:sldId id="312"/>
            <p14:sldId id="315"/>
            <p14:sldId id="316"/>
            <p14:sldId id="317"/>
            <p14:sldId id="318"/>
            <p14:sldId id="319"/>
            <p14:sldId id="320"/>
            <p14:sldId id="324"/>
          </p14:sldIdLst>
        </p14:section>
        <p14:section name="Dashboard" id="{D902C235-981C-46EE-9081-D3432AE29E55}">
          <p14:sldIdLst>
            <p14:sldId id="325"/>
            <p14:sldId id="326"/>
            <p14:sldId id="327"/>
            <p14:sldId id="328"/>
            <p14:sldId id="330"/>
            <p14:sldId id="331"/>
            <p14:sldId id="332"/>
            <p14:sldId id="336"/>
            <p14:sldId id="329"/>
            <p14:sldId id="335"/>
            <p14:sldId id="367"/>
          </p14:sldIdLst>
        </p14:section>
        <p14:section name="Route Management" id="{25C1CEBB-B30F-4E41-954F-FB0043E889ED}">
          <p14:sldIdLst>
            <p14:sldId id="337"/>
            <p14:sldId id="339"/>
            <p14:sldId id="340"/>
            <p14:sldId id="341"/>
            <p14:sldId id="342"/>
            <p14:sldId id="343"/>
            <p14:sldId id="344"/>
            <p14:sldId id="346"/>
          </p14:sldIdLst>
        </p14:section>
        <p14:section name="결재 라인" id="{63B8544F-E7D2-449A-BD92-AE0D7F403C8D}">
          <p14:sldIdLst>
            <p14:sldId id="345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1" autoAdjust="0"/>
    <p:restoredTop sz="94110" autoAdjust="0"/>
  </p:normalViewPr>
  <p:slideViewPr>
    <p:cSldViewPr snapToGrid="0">
      <p:cViewPr>
        <p:scale>
          <a:sx n="66" d="100"/>
          <a:sy n="66" d="100"/>
        </p:scale>
        <p:origin x="1028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commentAuthors" Target="commentAuthors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presProps" Target="pres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viewProps" Target="viewProps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tableStyles" Target="tableStyle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3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40C880B-625B-CCCF-3BCB-43250F65045A}"/>
              </a:ext>
            </a:extLst>
          </p:cNvPr>
          <p:cNvCxnSpPr>
            <a:cxnSpLocks/>
          </p:cNvCxnSpPr>
          <p:nvPr/>
        </p:nvCxnSpPr>
        <p:spPr>
          <a:xfrm>
            <a:off x="1064397" y="3285007"/>
            <a:ext cx="8012928" cy="0"/>
          </a:xfrm>
          <a:prstGeom prst="line">
            <a:avLst/>
          </a:prstGeom>
          <a:ln w="381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1D7A02E-D9FF-A33A-D23D-04E3D4237AEA}"/>
              </a:ext>
            </a:extLst>
          </p:cNvPr>
          <p:cNvCxnSpPr/>
          <p:nvPr/>
        </p:nvCxnSpPr>
        <p:spPr>
          <a:xfrm>
            <a:off x="1018772" y="1917074"/>
            <a:ext cx="8063604" cy="0"/>
          </a:xfrm>
          <a:prstGeom prst="line">
            <a:avLst/>
          </a:prstGeom>
          <a:ln w="381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6062F50-7BEA-33CB-14F7-7FA857ACC6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192" y="2233215"/>
            <a:ext cx="9904413" cy="735651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kumimoji="1" lang="ko-KR" altLang="en-US" sz="3199" b="1" dirty="0">
                <a:solidFill>
                  <a:srgbClr val="0070C0"/>
                </a:solidFill>
                <a:latin typeface="+mj-ea"/>
                <a:ea typeface="+mj-ea"/>
                <a:cs typeface="Arial" pitchFamily="34" charset="0"/>
              </a:defRPr>
            </a:lvl1pPr>
          </a:lstStyle>
          <a:p>
            <a:pPr lvl="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2EDC7AAC-ABE5-ED1C-C120-666C549A7E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1413" y="4581128"/>
            <a:ext cx="4125912" cy="45429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kumimoji="1" lang="ko-KR" altLang="en-US" sz="1800" b="1" dirty="0">
                <a:solidFill>
                  <a:srgbClr val="0070C0"/>
                </a:solidFill>
                <a:latin typeface="+mj-ea"/>
                <a:ea typeface="+mj-ea"/>
                <a:cs typeface="Arial" pitchFamily="34" charset="0"/>
              </a:defRPr>
            </a:lvl1pPr>
          </a:lstStyle>
          <a:p>
            <a:pPr lvl="0" algn="r">
              <a:lnSpc>
                <a:spcPct val="150000"/>
              </a:lnSpc>
              <a:spcBef>
                <a:spcPct val="0"/>
              </a:spcBef>
            </a:pPr>
            <a:r>
              <a:rPr lang="ko-KR" altLang="en-US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972475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fullscreen (big bar down)" preserve="1" userDrawn="1">
  <p:cSld name="Title fullscreen (big bar dow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46" b="13247"/>
          <a:stretch/>
        </p:blipFill>
        <p:spPr>
          <a:xfrm>
            <a:off x="-1" y="0"/>
            <a:ext cx="9910460" cy="6468862"/>
          </a:xfrm>
          <a:prstGeom prst="rect">
            <a:avLst/>
          </a:prstGeom>
        </p:spPr>
      </p:pic>
      <p:sp>
        <p:nvSpPr>
          <p:cNvPr id="57350" name="Rectangle 115"/>
          <p:cNvSpPr>
            <a:spLocks noGrp="1" noChangeArrowheads="1"/>
          </p:cNvSpPr>
          <p:nvPr>
            <p:ph type="ctrTitle" hasCustomPrompt="1"/>
          </p:nvPr>
        </p:nvSpPr>
        <p:spPr bwMode="ltGray">
          <a:xfrm>
            <a:off x="200440" y="4701381"/>
            <a:ext cx="9632730" cy="870014"/>
          </a:xfrm>
          <a:solidFill>
            <a:srgbClr val="879BAA">
              <a:alpha val="65000"/>
            </a:srgbClr>
          </a:solidFill>
        </p:spPr>
        <p:txBody>
          <a:bodyPr wrap="square" lIns="270000" tIns="144000" rIns="370800" bIns="108000" anchor="t" anchorCtr="0">
            <a:spAutoFit/>
          </a:bodyPr>
          <a:lstStyle>
            <a:lvl1pPr>
              <a:defRPr sz="3999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the style sheet to edit the title</a:t>
            </a:r>
          </a:p>
        </p:txBody>
      </p:sp>
      <p:sp>
        <p:nvSpPr>
          <p:cNvPr id="13" name="Text Box 133"/>
          <p:cNvSpPr txBox="1">
            <a:spLocks noChangeArrowheads="1"/>
          </p:cNvSpPr>
          <p:nvPr userDrawn="1"/>
        </p:nvSpPr>
        <p:spPr bwMode="auto">
          <a:xfrm>
            <a:off x="6968108" y="6298280"/>
            <a:ext cx="3236128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143977" rIns="395937" bIns="0" anchor="ctr"/>
          <a:lstStyle/>
          <a:p>
            <a:pPr marL="0" marR="0" lvl="0" indent="0" algn="r" defTabSz="914217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Smarter decisions, better products.</a:t>
            </a:r>
          </a:p>
        </p:txBody>
      </p:sp>
    </p:spTree>
    <p:extLst>
      <p:ext uri="{BB962C8B-B14F-4D97-AF65-F5344CB8AC3E}">
        <p14:creationId xmlns:p14="http://schemas.microsoft.com/office/powerpoint/2010/main" val="403278711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Index/Contact" preserve="1" userDrawn="1">
  <p:cSld name="Image + Index/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1" y="1412875"/>
            <a:ext cx="4952206" cy="475297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108683" y="1412875"/>
            <a:ext cx="4795730" cy="4752975"/>
          </a:xfrm>
          <a:solidFill>
            <a:srgbClr val="D7D7CD"/>
          </a:solidFill>
        </p:spPr>
        <p:txBody>
          <a:bodyPr lIns="252000" tIns="144000" rIns="3960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3772733" algn="r"/>
              </a:tabLst>
              <a:defRPr/>
            </a:lvl1pPr>
            <a:lvl2pPr marL="179352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72733" algn="r"/>
              </a:tabLst>
              <a:defRPr b="0"/>
            </a:lvl2pPr>
            <a:lvl3pPr marL="177764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3772733" algn="r"/>
              </a:tabLst>
              <a:defRPr b="1"/>
            </a:lvl3pPr>
            <a:lvl4pPr marL="358703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3772733" algn="r"/>
              </a:tabLst>
              <a:defRPr b="0"/>
            </a:lvl4pPr>
            <a:lvl5pPr marL="357117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3772733" algn="r"/>
              </a:tabLst>
              <a:defRPr b="1" baseline="0"/>
            </a:lvl5pPr>
            <a:lvl6pPr marL="360291" indent="-180939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72733" algn="r"/>
              </a:tabLst>
              <a:defRPr b="1"/>
            </a:lvl6pPr>
          </a:lstStyle>
          <a:p>
            <a:pPr lvl="0"/>
            <a:r>
              <a:rPr lang="en-US" noProof="0" dirty="0"/>
              <a:t>Click the style sheet to edit the </a:t>
            </a:r>
            <a:r>
              <a:rPr lang="en-US" noProof="0" dirty="0" err="1"/>
              <a:t>toc</a:t>
            </a:r>
            <a:r>
              <a:rPr lang="en-US" noProof="0" dirty="0"/>
              <a:t>/contact</a:t>
            </a:r>
          </a:p>
          <a:p>
            <a:pPr lvl="1"/>
            <a:r>
              <a:rPr lang="en-US" noProof="0" dirty="0"/>
              <a:t>chapter</a:t>
            </a:r>
          </a:p>
          <a:p>
            <a:pPr lvl="2"/>
            <a:r>
              <a:rPr lang="en-US" noProof="0" dirty="0"/>
              <a:t>active chapter</a:t>
            </a:r>
          </a:p>
          <a:p>
            <a:pPr lvl="3"/>
            <a:r>
              <a:rPr lang="en-US" noProof="0" dirty="0"/>
              <a:t>subchapter</a:t>
            </a:r>
          </a:p>
          <a:p>
            <a:pPr lvl="4"/>
            <a:r>
              <a:rPr lang="en-US" noProof="0" dirty="0"/>
              <a:t>active subchapter</a:t>
            </a: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8" y="1412875"/>
            <a:ext cx="4935374" cy="4752975"/>
          </a:xfrm>
          <a:prstGeom prst="rect">
            <a:avLst/>
          </a:prstGeom>
        </p:spPr>
      </p:pic>
      <p:pic>
        <p:nvPicPr>
          <p:cNvPr id="8" name="Picture 101" descr="C:\Users\HKYUN\Desktop\회사로고_배경투명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37210">
            <a:off x="2813275" y="5255233"/>
            <a:ext cx="1273864" cy="36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719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 userDrawn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108683" y="1412875"/>
            <a:ext cx="4795730" cy="4752975"/>
          </a:xfrm>
          <a:solidFill>
            <a:srgbClr val="D7D7CD"/>
          </a:solidFill>
        </p:spPr>
        <p:txBody>
          <a:bodyPr lIns="252000" tIns="144000" rIns="3960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3787017" algn="r"/>
              </a:tabLst>
              <a:defRPr/>
            </a:lvl1pPr>
            <a:lvl2pPr marL="179352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Font typeface="Arial" pitchFamily="34" charset="0"/>
              <a:buChar char="•"/>
              <a:tabLst>
                <a:tab pos="3787017" algn="r"/>
              </a:tabLst>
              <a:defRPr b="0"/>
            </a:lvl2pPr>
            <a:lvl3pPr marL="177764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tabLst>
                <a:tab pos="3787017" algn="r"/>
              </a:tabLst>
              <a:defRPr b="1"/>
            </a:lvl3pPr>
            <a:lvl4pPr marL="360291" indent="-179352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tabLst>
                <a:tab pos="3787017" algn="r"/>
              </a:tabLst>
              <a:defRPr b="0"/>
            </a:lvl4pPr>
            <a:lvl5pPr marL="357117" indent="-177764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tabLst>
                <a:tab pos="3787017" algn="r"/>
              </a:tabLst>
              <a:defRPr b="1" baseline="0"/>
            </a:lvl5pPr>
            <a:lvl6pPr marL="360291" indent="-180939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3787017" algn="r"/>
              </a:tabLst>
              <a:defRPr b="1"/>
            </a:lvl6pPr>
          </a:lstStyle>
          <a:p>
            <a:pPr lvl="0"/>
            <a:r>
              <a:rPr lang="en-US" noProof="0" dirty="0"/>
              <a:t>Click the style sheet to edit the </a:t>
            </a:r>
            <a:r>
              <a:rPr lang="en-US" noProof="0" dirty="0" err="1"/>
              <a:t>toc</a:t>
            </a:r>
            <a:r>
              <a:rPr lang="en-US" noProof="0" dirty="0"/>
              <a:t>/contact</a:t>
            </a:r>
          </a:p>
          <a:p>
            <a:pPr lvl="1"/>
            <a:r>
              <a:rPr lang="en-US" noProof="0" dirty="0"/>
              <a:t>chapter</a:t>
            </a:r>
          </a:p>
          <a:p>
            <a:pPr lvl="2"/>
            <a:r>
              <a:rPr lang="en-US" noProof="0" dirty="0"/>
              <a:t>active chapter</a:t>
            </a:r>
          </a:p>
          <a:p>
            <a:pPr lvl="3"/>
            <a:r>
              <a:rPr lang="en-US" noProof="0" dirty="0"/>
              <a:t>subchapter</a:t>
            </a:r>
          </a:p>
          <a:p>
            <a:pPr lvl="4"/>
            <a:r>
              <a:rPr lang="en-US" noProof="0" dirty="0"/>
              <a:t>active subchapter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4636" y="1412875"/>
            <a:ext cx="4367571" cy="4752975"/>
          </a:xfrm>
        </p:spPr>
        <p:txBody>
          <a:bodyPr/>
          <a:lstStyle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noProof="0" dirty="0"/>
              <a:t>Click the style sheet to edit the copy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 flipH="1">
            <a:off x="173935" y="2"/>
            <a:ext cx="9730476" cy="69269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1.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+mn-cs"/>
              </a:rPr>
              <a:t>기본 타이틀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  <a:p>
            <a:pPr marL="0" marR="0" lvl="0" indent="0" algn="l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   1.1. Sub Title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904413" cy="692696"/>
          </a:xfrm>
        </p:spPr>
        <p:txBody>
          <a:bodyPr/>
          <a:lstStyle/>
          <a:p>
            <a:r>
              <a:rPr lang="en-US" noProof="0" dirty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val="380063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72437" y="836713"/>
            <a:ext cx="9503532" cy="5472607"/>
          </a:xfrm>
        </p:spPr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  <a:lvl2pPr>
              <a:buClrTx/>
              <a:defRPr>
                <a:latin typeface="맑은 고딕" pitchFamily="50" charset="-127"/>
                <a:ea typeface="맑은 고딕" pitchFamily="50" charset="-127"/>
              </a:defRPr>
            </a:lvl2pPr>
            <a:lvl3pPr>
              <a:buClrTx/>
              <a:defRPr>
                <a:latin typeface="맑은 고딕" pitchFamily="50" charset="-127"/>
                <a:ea typeface="맑은 고딕" pitchFamily="50" charset="-127"/>
              </a:defRPr>
            </a:lvl3pPr>
            <a:lvl4pPr>
              <a:buClrTx/>
              <a:defRPr>
                <a:latin typeface="맑은 고딕" pitchFamily="50" charset="-127"/>
                <a:ea typeface="맑은 고딕" pitchFamily="50" charset="-127"/>
              </a:defRPr>
            </a:lvl4pPr>
            <a:lvl5pPr>
              <a:buClrTx/>
              <a:defRPr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en-US" noProof="0" dirty="0"/>
              <a:t>Click the style sheet to edit the copy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 flipH="1">
            <a:off x="173935" y="2"/>
            <a:ext cx="9730476" cy="69269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1.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+mn-cs"/>
              </a:rPr>
              <a:t>기본 타이틀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  <a:p>
            <a:pPr marL="0" marR="0" lvl="0" indent="0" algn="l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   1.1. Sub Title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904413" cy="692696"/>
          </a:xfrm>
        </p:spPr>
        <p:txBody>
          <a:bodyPr/>
          <a:lstStyle/>
          <a:p>
            <a:r>
              <a:rPr lang="en-US" noProof="0" dirty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val="20889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6">
            <a:extLst>
              <a:ext uri="{FF2B5EF4-FFF2-40B4-BE49-F238E27FC236}">
                <a16:creationId xmlns:a16="http://schemas.microsoft.com/office/drawing/2014/main" id="{5115F40D-2D2A-4197-E58C-1DB79FDEE6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2" y="74613"/>
            <a:ext cx="8569051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fontAlgn="ctr" hangingPunct="1">
              <a:spcBef>
                <a:spcPct val="50000"/>
              </a:spcBef>
            </a:pPr>
            <a:r>
              <a:rPr kumimoji="0" lang="ko-KR" altLang="en-US" sz="2000" b="1" dirty="0">
                <a:solidFill>
                  <a:srgbClr val="000000"/>
                </a:solidFill>
                <a:latin typeface="+mn-ea"/>
                <a:ea typeface="+mn-ea"/>
              </a:rPr>
              <a:t>개정 이력</a:t>
            </a: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5D2169C5-B3B6-547C-A04B-2DB83B43C2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641259"/>
              </p:ext>
            </p:extLst>
          </p:nvPr>
        </p:nvGraphicFramePr>
        <p:xfrm>
          <a:off x="200024" y="620689"/>
          <a:ext cx="9432700" cy="583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726">
                  <a:extLst>
                    <a:ext uri="{9D8B030D-6E8A-4147-A177-3AD203B41FA5}">
                      <a16:colId xmlns:a16="http://schemas.microsoft.com/office/drawing/2014/main" val="2428796577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228857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341216941"/>
                    </a:ext>
                  </a:extLst>
                </a:gridCol>
                <a:gridCol w="4594178">
                  <a:extLst>
                    <a:ext uri="{9D8B030D-6E8A-4147-A177-3AD203B41FA5}">
                      <a16:colId xmlns:a16="http://schemas.microsoft.com/office/drawing/2014/main" val="2221140970"/>
                    </a:ext>
                  </a:extLst>
                </a:gridCol>
                <a:gridCol w="1886540">
                  <a:extLst>
                    <a:ext uri="{9D8B030D-6E8A-4147-A177-3AD203B41FA5}">
                      <a16:colId xmlns:a16="http://schemas.microsoft.com/office/drawing/2014/main" val="3309796090"/>
                    </a:ext>
                  </a:extLst>
                </a:gridCol>
              </a:tblGrid>
              <a:tr h="30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Ver.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일자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작성자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6003960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126471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574774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323962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621666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559049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136277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533385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898803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629476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442799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31156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381689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855741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218822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806602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267165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334570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122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408550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2C34FCB-EF2A-6550-3FD7-D8915E2C4DE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9679" y="839370"/>
            <a:ext cx="6624736" cy="5613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내용 개체 틀 7">
            <a:extLst>
              <a:ext uri="{FF2B5EF4-FFF2-40B4-BE49-F238E27FC236}">
                <a16:creationId xmlns:a16="http://schemas.microsoft.com/office/drawing/2014/main" id="{25E27BB8-A5E7-1F78-1C59-E144E7421C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96422" y="836711"/>
            <a:ext cx="2880073" cy="5616705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/>
          <a:lstStyle>
            <a:lvl1pPr marL="0" indent="0">
              <a:buNone/>
              <a:defRPr sz="12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C57FE3-BBB7-81B2-A789-1DDCE0DBB96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" name="텍스트 개체 틀 4">
            <a:extLst>
              <a:ext uri="{FF2B5EF4-FFF2-40B4-BE49-F238E27FC236}">
                <a16:creationId xmlns:a16="http://schemas.microsoft.com/office/drawing/2014/main" id="{598EBAD5-F2C6-FD01-E521-8A10EB898F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 anchor="ctr" anchorCtr="0"/>
          <a:lstStyle>
            <a:lvl1pPr marL="0" indent="0" algn="r">
              <a:buNone/>
              <a:defRPr sz="1800" b="1"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pic>
        <p:nvPicPr>
          <p:cNvPr id="7" name="Picture 10" descr="supergraphic2">
            <a:extLst>
              <a:ext uri="{FF2B5EF4-FFF2-40B4-BE49-F238E27FC236}">
                <a16:creationId xmlns:a16="http://schemas.microsoft.com/office/drawing/2014/main" id="{4B1CA367-A671-3580-5E19-DC6C435B5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9" r="3877" b="89003"/>
          <a:stretch>
            <a:fillRect/>
          </a:stretch>
        </p:blipFill>
        <p:spPr bwMode="auto">
          <a:xfrm>
            <a:off x="0" y="6500813"/>
            <a:ext cx="9992766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26">
            <a:extLst>
              <a:ext uri="{FF2B5EF4-FFF2-40B4-BE49-F238E27FC236}">
                <a16:creationId xmlns:a16="http://schemas.microsoft.com/office/drawing/2014/main" id="{A402684D-5897-5332-7B22-DA6BEA1E7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6825" y="6573838"/>
            <a:ext cx="87471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r" latinLnBrk="1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fld id="{E9F945AB-7A6D-4D5A-82EE-FAAA5888958A}" type="slidenum">
              <a:rPr lang="en-US" altLang="ko-KR" sz="1100" b="1">
                <a:solidFill>
                  <a:srgbClr val="FFFFFF"/>
                </a:solidFill>
                <a:latin typeface="Arial" panose="020B0604020202020204" pitchFamily="34" charset="0"/>
              </a:rPr>
              <a:pPr algn="r" latinLnBrk="1">
                <a:spcBef>
                  <a:spcPct val="50000"/>
                </a:spcBef>
                <a:buSzPct val="75000"/>
                <a:buFont typeface="Wingdings" panose="05000000000000000000" pitchFamily="2" charset="2"/>
                <a:buNone/>
              </a:pPr>
              <a:t>‹#›</a:t>
            </a:fld>
            <a:r>
              <a:rPr lang="en-US" altLang="ko-KR" sz="1100" b="1" dirty="0">
                <a:solidFill>
                  <a:srgbClr val="FFFFFF"/>
                </a:solidFill>
                <a:latin typeface="Arial" panose="020B0604020202020204" pitchFamily="34" charset="0"/>
              </a:rPr>
              <a:t> / 118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A6186D-2704-B5CE-6110-7330E30A1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606" y="6546056"/>
            <a:ext cx="1080120" cy="375131"/>
          </a:xfrm>
          <a:prstGeom prst="rect">
            <a:avLst/>
          </a:prstGeom>
        </p:spPr>
      </p:pic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76468D3C-0D9A-7E3C-DC11-157E48F166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96421" y="553392"/>
            <a:ext cx="2880073" cy="2595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600" b="1"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pic>
        <p:nvPicPr>
          <p:cNvPr id="11" name="Picture 10" descr="supergraphic2">
            <a:extLst>
              <a:ext uri="{FF2B5EF4-FFF2-40B4-BE49-F238E27FC236}">
                <a16:creationId xmlns:a16="http://schemas.microsoft.com/office/drawing/2014/main" id="{4B1CA367-A671-3580-5E19-DC6C435B5F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9" r="3877" b="89003"/>
          <a:stretch>
            <a:fillRect/>
          </a:stretch>
        </p:blipFill>
        <p:spPr bwMode="auto">
          <a:xfrm>
            <a:off x="0" y="6500814"/>
            <a:ext cx="9992766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26">
            <a:extLst>
              <a:ext uri="{FF2B5EF4-FFF2-40B4-BE49-F238E27FC236}">
                <a16:creationId xmlns:a16="http://schemas.microsoft.com/office/drawing/2014/main" id="{A402684D-5897-5332-7B22-DA6BEA1E71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616827" y="6573842"/>
            <a:ext cx="874713" cy="26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r" latinLnBrk="1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fld id="{E9F945AB-7A6D-4D5A-82EE-FAAA5888958A}" type="slidenum">
              <a:rPr lang="en-US" altLang="ko-KR" sz="1101" b="1">
                <a:solidFill>
                  <a:srgbClr val="FFFFFF"/>
                </a:solidFill>
                <a:latin typeface="Arial" panose="020B0604020202020204" pitchFamily="34" charset="0"/>
              </a:rPr>
              <a:pPr algn="r" latinLnBrk="1">
                <a:spcBef>
                  <a:spcPct val="50000"/>
                </a:spcBef>
                <a:buSzPct val="75000"/>
                <a:buFont typeface="Wingdings" panose="05000000000000000000" pitchFamily="2" charset="2"/>
                <a:buNone/>
              </a:pPr>
              <a:t>‹#›</a:t>
            </a:fld>
            <a:r>
              <a:rPr lang="en-US" altLang="ko-KR" sz="1101" b="1" dirty="0">
                <a:solidFill>
                  <a:srgbClr val="FFFFFF"/>
                </a:solidFill>
                <a:latin typeface="Arial" panose="020B0604020202020204" pitchFamily="34" charset="0"/>
              </a:rPr>
              <a:t> / 118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CA6186D-2704-B5CE-6110-7330E30A1E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606" y="6546065"/>
            <a:ext cx="1080120" cy="37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1153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1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supergraphic2">
            <a:extLst>
              <a:ext uri="{FF2B5EF4-FFF2-40B4-BE49-F238E27FC236}">
                <a16:creationId xmlns:a16="http://schemas.microsoft.com/office/drawing/2014/main" id="{D0A1AABA-DCC2-FFA8-A3F6-83FD0CC25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9" r="3877" b="89003"/>
          <a:stretch>
            <a:fillRect/>
          </a:stretch>
        </p:blipFill>
        <p:spPr bwMode="auto">
          <a:xfrm>
            <a:off x="0" y="6500813"/>
            <a:ext cx="9992766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6">
            <a:extLst>
              <a:ext uri="{FF2B5EF4-FFF2-40B4-BE49-F238E27FC236}">
                <a16:creationId xmlns:a16="http://schemas.microsoft.com/office/drawing/2014/main" id="{1EDAA793-1966-B8D7-015C-B932FEBD9D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6825" y="6573838"/>
            <a:ext cx="87471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r" latinLnBrk="1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fld id="{E9F945AB-7A6D-4D5A-82EE-FAAA5888958A}" type="slidenum">
              <a:rPr lang="en-US" altLang="ko-KR" sz="1100" b="1">
                <a:solidFill>
                  <a:srgbClr val="FFFFFF"/>
                </a:solidFill>
                <a:latin typeface="Arial" panose="020B0604020202020204" pitchFamily="34" charset="0"/>
              </a:rPr>
              <a:pPr algn="r" latinLnBrk="1">
                <a:spcBef>
                  <a:spcPct val="50000"/>
                </a:spcBef>
                <a:buSzPct val="75000"/>
                <a:buFont typeface="Wingdings" panose="05000000000000000000" pitchFamily="2" charset="2"/>
                <a:buNone/>
              </a:pPr>
              <a:t>‹#›</a:t>
            </a:fld>
            <a:r>
              <a:rPr lang="en-US" altLang="ko-KR" sz="1100" b="1" dirty="0">
                <a:solidFill>
                  <a:srgbClr val="FFFFFF"/>
                </a:solidFill>
                <a:latin typeface="Arial" panose="020B0604020202020204" pitchFamily="34" charset="0"/>
              </a:rPr>
              <a:t> / 118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08AAB2-417A-18A2-92E8-C56B8F9B3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606" y="6546056"/>
            <a:ext cx="1080120" cy="37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95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904413" cy="498764"/>
          </a:xfrm>
          <a:solidFill>
            <a:srgbClr val="005386"/>
          </a:solidFill>
          <a:ln>
            <a:noFill/>
          </a:ln>
        </p:spPr>
        <p:txBody>
          <a:bodyPr lIns="0" rIns="0"/>
          <a:lstStyle>
            <a:lvl1pPr algn="ctr" defTabSz="952297" rtl="0" eaLnBrk="1" latinLnBrk="0" hangingPunct="1">
              <a:spcBef>
                <a:spcPct val="0"/>
              </a:spcBef>
              <a:buNone/>
              <a:defRPr lang="en-US" sz="2166" b="0" i="0" kern="1200" spc="0" baseline="0" noProof="0" dirty="0">
                <a:solidFill>
                  <a:schemeClr val="bg1"/>
                </a:solidFill>
                <a:effectLst/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40813C47-D09F-E9FE-BE8F-988FBC8D8A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78DBE2-27C3-2FF9-7BAD-6DBAF1CFF5C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9678" y="839370"/>
            <a:ext cx="9576816" cy="5613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770051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904413" cy="498764"/>
          </a:xfrm>
          <a:solidFill>
            <a:srgbClr val="005386"/>
          </a:solidFill>
          <a:ln>
            <a:noFill/>
          </a:ln>
        </p:spPr>
        <p:txBody>
          <a:bodyPr lIns="0" rIns="0"/>
          <a:lstStyle>
            <a:lvl1pPr algn="ctr" defTabSz="952297" rtl="0" eaLnBrk="1" latinLnBrk="0" hangingPunct="1">
              <a:spcBef>
                <a:spcPct val="0"/>
              </a:spcBef>
              <a:buNone/>
              <a:defRPr lang="en-US" sz="2166" b="0" i="0" kern="1200" spc="0" baseline="0" noProof="0" dirty="0">
                <a:solidFill>
                  <a:schemeClr val="bg1"/>
                </a:solidFill>
                <a:effectLst/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/>
          <p:nvPr/>
        </p:nvSpPr>
        <p:spPr>
          <a:xfrm>
            <a:off x="-1208" y="6300329"/>
            <a:ext cx="9905242" cy="5767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AD53EF5-FED8-1902-FD12-956B4391E1CA}"/>
              </a:ext>
            </a:extLst>
          </p:cNvPr>
          <p:cNvGrpSpPr/>
          <p:nvPr/>
        </p:nvGrpSpPr>
        <p:grpSpPr>
          <a:xfrm>
            <a:off x="55662" y="6425946"/>
            <a:ext cx="6895822" cy="345584"/>
            <a:chOff x="55662" y="6378321"/>
            <a:chExt cx="6895822" cy="34558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CE11C9E-91AF-1045-F1B9-35B222810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62" y="6378321"/>
              <a:ext cx="343694" cy="34369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E7A4229-DD5B-A899-8943-8ACD04AA9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5032" y="6378321"/>
              <a:ext cx="343694" cy="34369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77E3003-39F9-8B85-48B0-4DA0777E1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5022" y="6378321"/>
              <a:ext cx="343694" cy="34369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B055A17-0AC2-C56B-E55B-4FBF3469A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6500" y="6378321"/>
              <a:ext cx="343694" cy="343694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46A54D6-6114-6BF8-2C15-FA1940CE2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0016" y="6380211"/>
              <a:ext cx="343694" cy="34369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4FB1E64-DBEF-F5B4-733A-E8E530F97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0005" y="6378321"/>
              <a:ext cx="343694" cy="343694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800091B-8F95-9367-6857-C90BF85F0916}"/>
                </a:ext>
              </a:extLst>
            </p:cNvPr>
            <p:cNvSpPr/>
            <p:nvPr/>
          </p:nvSpPr>
          <p:spPr>
            <a:xfrm>
              <a:off x="399903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</a:t>
              </a:r>
              <a:endPara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l"/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관리자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ED74F3F-ADF6-12AC-FAB5-09EA08BB6367}"/>
                </a:ext>
              </a:extLst>
            </p:cNvPr>
            <p:cNvSpPr/>
            <p:nvPr/>
          </p:nvSpPr>
          <p:spPr>
            <a:xfrm>
              <a:off x="1549892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프로젝트 </a:t>
              </a:r>
              <a:endParaRPr lang="en-US" altLang="ko-KR" sz="900" b="1" dirty="0">
                <a:latin typeface="+mn-ea"/>
                <a:ea typeface="+mn-ea"/>
              </a:endParaRPr>
            </a:p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매니저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3025092-9C3A-5525-CF5D-9D7A65256B39}"/>
                </a:ext>
              </a:extLst>
            </p:cNvPr>
            <p:cNvSpPr/>
            <p:nvPr/>
          </p:nvSpPr>
          <p:spPr>
            <a:xfrm>
              <a:off x="2698716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프로젝트</a:t>
              </a:r>
              <a:endParaRPr lang="en-US" altLang="ko-KR" sz="900" b="1" dirty="0">
                <a:latin typeface="+mn-ea"/>
                <a:ea typeface="+mn-ea"/>
              </a:endParaRPr>
            </a:p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멤버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3543079-662A-332D-4CC9-8DCFB97C459B}"/>
                </a:ext>
              </a:extLst>
            </p:cNvPr>
            <p:cNvSpPr/>
            <p:nvPr/>
          </p:nvSpPr>
          <p:spPr>
            <a:xfrm>
              <a:off x="3847540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분류체계</a:t>
              </a:r>
              <a:endParaRPr lang="en-US" altLang="ko-KR" sz="900" b="1" dirty="0">
                <a:latin typeface="+mn-ea"/>
                <a:ea typeface="+mn-ea"/>
              </a:endParaRPr>
            </a:p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관리자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2961DE2-9823-2F94-F7F9-BEADB8C989B2}"/>
                </a:ext>
              </a:extLst>
            </p:cNvPr>
            <p:cNvSpPr/>
            <p:nvPr/>
          </p:nvSpPr>
          <p:spPr>
            <a:xfrm>
              <a:off x="4994875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검토자</a:t>
              </a:r>
              <a:endPara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E911DEC-F30A-092C-7219-FAAD68D60A74}"/>
                </a:ext>
              </a:extLst>
            </p:cNvPr>
            <p:cNvSpPr/>
            <p:nvPr/>
          </p:nvSpPr>
          <p:spPr>
            <a:xfrm>
              <a:off x="6146354" y="6378321"/>
              <a:ext cx="805130" cy="343694"/>
            </a:xfrm>
            <a:prstGeom prst="rect">
              <a:avLst/>
            </a:prstGeom>
            <a:noFill/>
            <a:ln w="19050">
              <a:noFill/>
              <a:prstDash val="sysDot"/>
            </a:ln>
          </p:spPr>
          <p:txBody>
            <a:bodyPr tIns="0" rIns="0" bIns="0" rtlCol="0" anchor="ctr"/>
            <a:lstStyle/>
            <a:p>
              <a:pPr algn="l"/>
              <a:r>
                <a:rPr lang="ko-KR" altLang="en-US" sz="900" b="1">
                  <a:latin typeface="+mn-ea"/>
                  <a:ea typeface="+mn-ea"/>
                </a:rPr>
                <a:t>일반</a:t>
              </a:r>
              <a:endParaRPr lang="en-US" altLang="ko-KR" sz="900" b="1" dirty="0">
                <a:latin typeface="+mn-ea"/>
                <a:ea typeface="+mn-ea"/>
              </a:endParaRPr>
            </a:p>
            <a:p>
              <a:pPr algn="l"/>
              <a:r>
                <a:rPr lang="ko-KR" altLang="en-US" sz="900" b="1" dirty="0">
                  <a:latin typeface="+mn-ea"/>
                  <a:ea typeface="+mn-ea"/>
                </a:rPr>
                <a:t>사용자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3700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052" y="1122363"/>
            <a:ext cx="7428310" cy="2387600"/>
          </a:xfrm>
        </p:spPr>
        <p:txBody>
          <a:bodyPr anchor="b"/>
          <a:lstStyle>
            <a:lvl1pPr algn="ctr">
              <a:defRPr sz="4874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052" y="3602038"/>
            <a:ext cx="742831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29" indent="0" algn="ctr">
              <a:buNone/>
              <a:defRPr sz="1625"/>
            </a:lvl2pPr>
            <a:lvl3pPr marL="742859" indent="0" algn="ctr">
              <a:buNone/>
              <a:defRPr sz="1462"/>
            </a:lvl3pPr>
            <a:lvl4pPr marL="1114288" indent="0" algn="ctr">
              <a:buNone/>
              <a:defRPr sz="1300"/>
            </a:lvl4pPr>
            <a:lvl5pPr marL="1485717" indent="0" algn="ctr">
              <a:buNone/>
              <a:defRPr sz="1300"/>
            </a:lvl5pPr>
            <a:lvl6pPr marL="1857146" indent="0" algn="ctr">
              <a:buNone/>
              <a:defRPr sz="1300"/>
            </a:lvl6pPr>
            <a:lvl7pPr marL="2228576" indent="0" algn="ctr">
              <a:buNone/>
              <a:defRPr sz="1300"/>
            </a:lvl7pPr>
            <a:lvl8pPr marL="2600005" indent="0" algn="ctr">
              <a:buNone/>
              <a:defRPr sz="1300"/>
            </a:lvl8pPr>
            <a:lvl9pPr marL="2971434" indent="0" algn="ctr">
              <a:buNone/>
              <a:defRPr sz="13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9FB82-EC24-42F8-84DE-1C15AF3A5DC5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13DD-2488-4E1A-B7CE-CFC47A346D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558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2C34FCB-EF2A-6550-3FD7-D8915E2C4DE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9679" y="839370"/>
            <a:ext cx="6624736" cy="5613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10" name="내용 개체 틀 7">
            <a:extLst>
              <a:ext uri="{FF2B5EF4-FFF2-40B4-BE49-F238E27FC236}">
                <a16:creationId xmlns:a16="http://schemas.microsoft.com/office/drawing/2014/main" id="{25E27BB8-A5E7-1F78-1C59-E144E7421C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96427" y="836714"/>
            <a:ext cx="2880073" cy="5616705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/>
          <a:lstStyle>
            <a:lvl1pPr marL="0" indent="0">
              <a:buNone/>
              <a:defRPr sz="12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C57FE3-BBB7-81B2-A789-1DDCE0DBB96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9680" y="76383"/>
            <a:ext cx="6624736" cy="431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endParaRPr lang="ko-KR" altLang="en-US" dirty="0"/>
          </a:p>
        </p:txBody>
      </p:sp>
      <p:sp>
        <p:nvSpPr>
          <p:cNvPr id="2" name="텍스트 개체 틀 4">
            <a:extLst>
              <a:ext uri="{FF2B5EF4-FFF2-40B4-BE49-F238E27FC236}">
                <a16:creationId xmlns:a16="http://schemas.microsoft.com/office/drawing/2014/main" id="{598EBAD5-F2C6-FD01-E521-8A10EB898F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96426" y="76383"/>
            <a:ext cx="2880073" cy="431775"/>
          </a:xfrm>
          <a:prstGeom prst="rect">
            <a:avLst/>
          </a:prstGeom>
        </p:spPr>
        <p:txBody>
          <a:bodyPr anchor="ctr" anchorCtr="0"/>
          <a:lstStyle>
            <a:lvl1pPr marL="0" indent="0" algn="r">
              <a:buNone/>
              <a:defRPr sz="1800" b="1"/>
            </a:lvl1pPr>
          </a:lstStyle>
          <a:p>
            <a:pPr lvl="0"/>
            <a:endParaRPr lang="ko-KR" altLang="en-US" dirty="0"/>
          </a:p>
        </p:txBody>
      </p:sp>
      <p:pic>
        <p:nvPicPr>
          <p:cNvPr id="7" name="Picture 10" descr="supergraphic2">
            <a:extLst>
              <a:ext uri="{FF2B5EF4-FFF2-40B4-BE49-F238E27FC236}">
                <a16:creationId xmlns:a16="http://schemas.microsoft.com/office/drawing/2014/main" id="{4B1CA367-A671-3580-5E19-DC6C435B5F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9" r="3877" b="89003"/>
          <a:stretch>
            <a:fillRect/>
          </a:stretch>
        </p:blipFill>
        <p:spPr bwMode="auto">
          <a:xfrm>
            <a:off x="0" y="6500814"/>
            <a:ext cx="9992766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26">
            <a:extLst>
              <a:ext uri="{FF2B5EF4-FFF2-40B4-BE49-F238E27FC236}">
                <a16:creationId xmlns:a16="http://schemas.microsoft.com/office/drawing/2014/main" id="{A402684D-5897-5332-7B22-DA6BEA1E71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616827" y="6573842"/>
            <a:ext cx="874713" cy="26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r" latinLnBrk="1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fld id="{E9F945AB-7A6D-4D5A-82EE-FAAA5888958A}" type="slidenum">
              <a:rPr lang="en-US" altLang="ko-KR" sz="1101" b="1">
                <a:solidFill>
                  <a:srgbClr val="FFFFFF"/>
                </a:solidFill>
                <a:latin typeface="Arial" panose="020B0604020202020204" pitchFamily="34" charset="0"/>
              </a:rPr>
              <a:pPr algn="r" latinLnBrk="1">
                <a:spcBef>
                  <a:spcPct val="50000"/>
                </a:spcBef>
                <a:buSzPct val="75000"/>
                <a:buFont typeface="Wingdings" panose="05000000000000000000" pitchFamily="2" charset="2"/>
                <a:buNone/>
              </a:pPr>
              <a:t>‹#›</a:t>
            </a:fld>
            <a:r>
              <a:rPr lang="en-US" altLang="ko-KR" sz="1101" b="1" dirty="0">
                <a:solidFill>
                  <a:srgbClr val="FFFFFF"/>
                </a:solidFill>
                <a:latin typeface="Arial" panose="020B0604020202020204" pitchFamily="34" charset="0"/>
              </a:rPr>
              <a:t> / 118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A6186D-2704-B5CE-6110-7330E30A1E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606" y="6546065"/>
            <a:ext cx="1080120" cy="375131"/>
          </a:xfrm>
          <a:prstGeom prst="rect">
            <a:avLst/>
          </a:prstGeom>
        </p:spPr>
      </p:pic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76468D3C-0D9A-7E3C-DC11-157E48F166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96426" y="553392"/>
            <a:ext cx="2880073" cy="25958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600" b="1"/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0453320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53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(big bar down)" type="title" preserve="1">
  <p:cSld name="Title (big bar down)">
    <p:bg>
      <p:bgPr>
        <a:gradFill>
          <a:gsLst>
            <a:gs pos="76000">
              <a:srgbClr val="02A5BE"/>
            </a:gs>
            <a:gs pos="100000">
              <a:srgbClr val="8B8B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cover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904413" cy="6858000"/>
          </a:xfrm>
          <a:prstGeom prst="rect">
            <a:avLst/>
          </a:prstGeom>
        </p:spPr>
      </p:pic>
      <p:sp>
        <p:nvSpPr>
          <p:cNvPr id="57350" name="Rectangle 115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880210" y="836712"/>
            <a:ext cx="4652457" cy="2101120"/>
          </a:xfrm>
          <a:solidFill>
            <a:schemeClr val="accent2">
              <a:lumMod val="60000"/>
              <a:lumOff val="40000"/>
            </a:schemeClr>
          </a:solidFill>
        </p:spPr>
        <p:txBody>
          <a:bodyPr wrap="square" lIns="270000" tIns="144000" rIns="370800" bIns="108000" anchor="t">
            <a:spAutoFit/>
          </a:bodyPr>
          <a:lstStyle>
            <a:lvl1pPr algn="r">
              <a:defRPr sz="3999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the style sheet to edit the title</a:t>
            </a:r>
          </a:p>
        </p:txBody>
      </p:sp>
      <p:sp>
        <p:nvSpPr>
          <p:cNvPr id="57351" name="Rectangle 116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5672171" y="3251942"/>
            <a:ext cx="3887809" cy="393082"/>
          </a:xfrm>
          <a:solidFill>
            <a:srgbClr val="233746">
              <a:alpha val="65000"/>
            </a:srgbClr>
          </a:solidFill>
        </p:spPr>
        <p:txBody>
          <a:bodyPr wrap="square" lIns="270000" tIns="18000" bIns="36000" anchor="b">
            <a:noAutofit/>
          </a:bodyPr>
          <a:lstStyle>
            <a:lvl1pPr>
              <a:defRPr sz="200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the style sheet to edit the subhead</a:t>
            </a:r>
          </a:p>
        </p:txBody>
      </p:sp>
      <p:pic>
        <p:nvPicPr>
          <p:cNvPr id="23" name="Picture 101" descr="C:\Users\HKYUN\Desktop\회사로고_배경투명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334" y="260648"/>
            <a:ext cx="2073769" cy="452708"/>
          </a:xfrm>
          <a:prstGeom prst="rect">
            <a:avLst/>
          </a:prstGeom>
          <a:solidFill>
            <a:schemeClr val="bg1"/>
          </a:solidFill>
          <a:extLst/>
        </p:spPr>
      </p:pic>
      <p:grpSp>
        <p:nvGrpSpPr>
          <p:cNvPr id="2" name="그룹 1"/>
          <p:cNvGrpSpPr/>
          <p:nvPr userDrawn="1"/>
        </p:nvGrpSpPr>
        <p:grpSpPr>
          <a:xfrm>
            <a:off x="5989608" y="3950914"/>
            <a:ext cx="3740996" cy="702222"/>
            <a:chOff x="6176294" y="3467514"/>
            <a:chExt cx="3741595" cy="702222"/>
          </a:xfrm>
        </p:grpSpPr>
        <p:pic>
          <p:nvPicPr>
            <p:cNvPr id="25" name="Picture 3" descr="D:\90_마케팅\00_다쏘\3DV\3DV\3DS_2014_SOLUTIONS LABEL_3DV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2090" y="3483936"/>
              <a:ext cx="685799" cy="6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D:\90_마케팅\00_다쏘\CAT\CAT\3DS_2014_SOLUTIONS LABEL_CAT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6294" y="3483937"/>
              <a:ext cx="685799" cy="6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5" descr="D:\90_마케팅\00_다쏘\DEL\DEL\3DS_2014_SOLUTIONS LABEL_DEL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8141" y="3483937"/>
              <a:ext cx="685799" cy="6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6" descr="D:\90_마케팅\00_다쏘\ENO\ENO\3DS_2014_SOLUTIONS LABEL_ENO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4192" y="3467514"/>
              <a:ext cx="685799" cy="6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7" descr="D:\90_마케팅\00_다쏘\SIM\SIM\3DS_2014_SOLUTIONS LABEL_SIM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0243" y="3483937"/>
              <a:ext cx="685799" cy="6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TextBox 31"/>
          <p:cNvSpPr txBox="1"/>
          <p:nvPr userDrawn="1"/>
        </p:nvSpPr>
        <p:spPr>
          <a:xfrm>
            <a:off x="-375532" y="6616094"/>
            <a:ext cx="38591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2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Copyright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Arial" charset="0"/>
              </a:rPr>
              <a:t>© 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Arial" charset="0"/>
              </a:rPr>
              <a:t>2023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Arial" charset="0"/>
              </a:rPr>
              <a:t>ATIS SYSTEM Co., Ltd. All rights reserved.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cs typeface="+mn-cs"/>
            </a:endParaRPr>
          </a:p>
        </p:txBody>
      </p:sp>
      <p:pic>
        <p:nvPicPr>
          <p:cNvPr id="3" name="Image 4">
            <a:extLst>
              <a:ext uri="{FF2B5EF4-FFF2-40B4-BE49-F238E27FC236}">
                <a16:creationId xmlns:a16="http://schemas.microsoft.com/office/drawing/2014/main" id="{16C21AD9-3A4C-DD02-A3EC-0B6F5B437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71"/>
          <a:stretch/>
        </p:blipFill>
        <p:spPr>
          <a:xfrm>
            <a:off x="1587167" y="2859537"/>
            <a:ext cx="2327640" cy="2215598"/>
          </a:xfrm>
          <a:prstGeom prst="rect">
            <a:avLst/>
          </a:prstGeom>
        </p:spPr>
      </p:pic>
      <p:pic>
        <p:nvPicPr>
          <p:cNvPr id="14" name="Picture 2" descr="㈜테크빌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076" y="404665"/>
            <a:ext cx="1923128" cy="29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99635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041">
            <a:extLst>
              <a:ext uri="{FF2B5EF4-FFF2-40B4-BE49-F238E27FC236}">
                <a16:creationId xmlns:a16="http://schemas.microsoft.com/office/drawing/2014/main" id="{C4A9B379-6683-3842-AAD5-382AA87BB2D2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31813"/>
            <a:ext cx="9899650" cy="0"/>
          </a:xfrm>
          <a:prstGeom prst="line">
            <a:avLst/>
          </a:prstGeom>
          <a:noFill/>
          <a:ln w="12700">
            <a:solidFill>
              <a:schemeClr val="tx2">
                <a:lumMod val="40000"/>
                <a:lumOff val="6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6" name="Rectangle 1040">
            <a:extLst>
              <a:ext uri="{FF2B5EF4-FFF2-40B4-BE49-F238E27FC236}">
                <a16:creationId xmlns:a16="http://schemas.microsoft.com/office/drawing/2014/main" id="{9E0C906A-9EBC-AC05-7714-1CEB92F33D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7600" y="496888"/>
            <a:ext cx="3706813" cy="34925"/>
          </a:xfrm>
          <a:prstGeom prst="rect">
            <a:avLst/>
          </a:prstGeom>
          <a:solidFill>
            <a:srgbClr val="006E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latinLnBrk="1" hangingPunct="1">
              <a:defRPr/>
            </a:pPr>
            <a:endParaRPr lang="ko-KR" altLang="en-US" sz="1100">
              <a:solidFill>
                <a:srgbClr val="000000"/>
              </a:solidFill>
              <a:latin typeface="Arial" charset="0"/>
              <a:ea typeface="굴림" charset="-127"/>
            </a:endParaRPr>
          </a:p>
        </p:txBody>
      </p:sp>
      <p:sp>
        <p:nvSpPr>
          <p:cNvPr id="4" name="직사각형 3"/>
          <p:cNvSpPr/>
          <p:nvPr userDrawn="1"/>
        </p:nvSpPr>
        <p:spPr bwMode="auto">
          <a:xfrm>
            <a:off x="-1" y="6453336"/>
            <a:ext cx="9905997" cy="404664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ko-KR" altLang="en-US" sz="1800" b="1" dirty="0">
              <a:solidFill>
                <a:schemeClr val="tx1"/>
              </a:solidFill>
            </a:endParaRPr>
          </a:p>
        </p:txBody>
      </p:sp>
      <p:sp>
        <p:nvSpPr>
          <p:cNvPr id="5" name="Textfeld 12"/>
          <p:cNvSpPr txBox="1"/>
          <p:nvPr userDrawn="1"/>
        </p:nvSpPr>
        <p:spPr>
          <a:xfrm>
            <a:off x="0" y="6598800"/>
            <a:ext cx="2761978" cy="259200"/>
          </a:xfrm>
          <a:prstGeom prst="rect">
            <a:avLst/>
          </a:prstGeom>
          <a:noFill/>
        </p:spPr>
        <p:txBody>
          <a:bodyPr wrap="square" lIns="1476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endParaRPr lang="en-US" sz="1000" noProof="0" dirty="0">
              <a:solidFill>
                <a:schemeClr val="tx1"/>
              </a:solidFill>
            </a:endParaRPr>
          </a:p>
        </p:txBody>
      </p:sp>
      <p:sp>
        <p:nvSpPr>
          <p:cNvPr id="7" name="Textfeld 11"/>
          <p:cNvSpPr txBox="1"/>
          <p:nvPr userDrawn="1"/>
        </p:nvSpPr>
        <p:spPr>
          <a:xfrm>
            <a:off x="4296057" y="6572272"/>
            <a:ext cx="1353464" cy="259200"/>
          </a:xfrm>
          <a:prstGeom prst="rect">
            <a:avLst/>
          </a:prstGeom>
          <a:noFill/>
        </p:spPr>
        <p:txBody>
          <a:bodyPr wrap="square" lIns="36000" tIns="36000" rIns="36000" bIns="36000" rtlCol="0" anchor="t" anchorCtr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>
                <a:solidFill>
                  <a:schemeClr val="tx1"/>
                </a:solidFill>
              </a:rPr>
              <a:t>Page </a:t>
            </a:r>
            <a:fld id="{91E7552C-A157-4A4F-8E99-698C0325FC94}" type="slidenum">
              <a:rPr lang="en-US" sz="1000" noProof="0" smtClean="0">
                <a:solidFill>
                  <a:schemeClr val="tx1"/>
                </a:solidFill>
              </a:rPr>
              <a:pPr algn="ctr"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en-US" sz="1000" noProof="0" dirty="0">
              <a:solidFill>
                <a:schemeClr val="tx1"/>
              </a:solidFill>
            </a:endParaRPr>
          </a:p>
        </p:txBody>
      </p:sp>
      <p:pic>
        <p:nvPicPr>
          <p:cNvPr id="8" name="Picture 101" descr="C:\Users\HKYUN\Desktop\회사로고_배경투명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025" y="6525344"/>
            <a:ext cx="1172747" cy="25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11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600" y="6508012"/>
            <a:ext cx="991308" cy="278351"/>
          </a:xfrm>
          <a:prstGeom prst="rect">
            <a:avLst/>
          </a:prstGeom>
        </p:spPr>
      </p:pic>
      <p:pic>
        <p:nvPicPr>
          <p:cNvPr id="10" name="Picture 2" descr="㈜테크빌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37" y="6552325"/>
            <a:ext cx="1226071" cy="18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91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86" r:id="rId8"/>
  </p:sldLayoutIdLst>
  <p:transition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맑은 고딕" panose="020B0503020000020004" pitchFamily="50" charset="-127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anose="020B0503020000020004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anose="020B0503020000020004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anose="020B0503020000020004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anose="020B0503020000020004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11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 bwMode="auto">
          <a:xfrm>
            <a:off x="0" y="6453336"/>
            <a:ext cx="9904410" cy="404664"/>
          </a:xfrm>
          <a:prstGeom prst="rect">
            <a:avLst/>
          </a:prstGeom>
          <a:solidFill>
            <a:schemeClr val="accent2">
              <a:alpha val="27000"/>
            </a:schemeClr>
          </a:solidFill>
          <a:ln>
            <a:noFill/>
          </a:ln>
          <a:effectLst/>
        </p:spPr>
        <p:txBody>
          <a:bodyPr wrap="square" lIns="107983" tIns="53991" rIns="107983" bIns="53991" numCol="1" spcCol="72000" rtlCol="0" anchor="ctr">
            <a:noAutofit/>
          </a:bodyPr>
          <a:lstStyle/>
          <a:p>
            <a:pPr marL="0" marR="0" lvl="0" indent="0" algn="ctr" defTabSz="914217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charset="0"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cs typeface="+mn-cs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0" y="6598800"/>
            <a:ext cx="2761536" cy="259200"/>
          </a:xfrm>
          <a:prstGeom prst="rect">
            <a:avLst/>
          </a:prstGeom>
          <a:noFill/>
        </p:spPr>
        <p:txBody>
          <a:bodyPr wrap="square" lIns="1475763" tIns="0" rIns="0" bIns="115182" rtlCol="0">
            <a:noAutofit/>
          </a:bodyPr>
          <a:lstStyle/>
          <a:p>
            <a:pPr marL="0" marR="0" lvl="0" indent="0" algn="l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  <p:sp>
        <p:nvSpPr>
          <p:cNvPr id="3078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9904409" cy="69269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540000" tIns="396000" rIns="2124000" bIns="2340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 </a:t>
            </a:r>
          </a:p>
        </p:txBody>
      </p:sp>
      <p:sp>
        <p:nvSpPr>
          <p:cNvPr id="3079" name="Rectangle 11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2437" y="836713"/>
            <a:ext cx="9431536" cy="5539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the style sheet to edit the copy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4295369" y="6572272"/>
            <a:ext cx="1353247" cy="259200"/>
          </a:xfrm>
          <a:prstGeom prst="rect">
            <a:avLst/>
          </a:prstGeom>
          <a:noFill/>
        </p:spPr>
        <p:txBody>
          <a:bodyPr wrap="square" lIns="35994" tIns="35994" rIns="35994" bIns="35994" rtlCol="0" anchor="t" anchorCtr="0">
            <a:noAutofit/>
          </a:bodyPr>
          <a:lstStyle/>
          <a:p>
            <a:pPr marL="0" marR="0" lvl="0" indent="0" algn="ctr" defTabSz="914217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Page </a:t>
            </a:r>
            <a:fld id="{91E7552C-A157-4A4F-8E99-698C0325FC9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pPr marL="0" marR="0" lvl="0" indent="0" algn="ctr" defTabSz="914217" rtl="0" eaLnBrk="1" fontAlgn="base" latinLnBrk="0" hangingPunct="1">
                <a:lnSpc>
                  <a:spcPct val="11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  <p:pic>
        <p:nvPicPr>
          <p:cNvPr id="14" name="Picture 101" descr="C:\Users\HKYUN\Desktop\회사로고_배경투명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695" y="6525344"/>
            <a:ext cx="1172559" cy="25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8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449" y="6508013"/>
            <a:ext cx="991149" cy="278351"/>
          </a:xfrm>
          <a:prstGeom prst="rect">
            <a:avLst/>
          </a:prstGeom>
        </p:spPr>
      </p:pic>
      <p:pic>
        <p:nvPicPr>
          <p:cNvPr id="10" name="Picture 2" descr="㈜테크빌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05" y="6552326"/>
            <a:ext cx="1225875" cy="18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824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</p:sldLayoutIdLst>
  <p:hf sldNum="0" hdr="0" ftr="0" dt="0"/>
  <p:txStyles>
    <p:titleStyle>
      <a:lvl1pPr marL="0" indent="0" algn="l" rtl="0" fontAlgn="base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109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217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326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434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algn="l" rtl="0" fontAlgn="base">
        <a:lnSpc>
          <a:spcPct val="110000"/>
        </a:lnSpc>
        <a:spcBef>
          <a:spcPct val="0"/>
        </a:spcBef>
        <a:spcAft>
          <a:spcPct val="0"/>
        </a:spcAft>
        <a:buFont typeface="Wingdings" pitchFamily="2" charset="2"/>
        <a:tabLst/>
        <a:defRPr>
          <a:solidFill>
            <a:schemeClr val="tx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1pPr>
      <a:lvl2pPr marL="179352" indent="-177764" algn="l" rtl="0" fontAlgn="base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2pPr>
      <a:lvl3pPr marL="358703" indent="-177764" algn="l" rtl="0" fontAlgn="base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3pPr>
      <a:lvl4pPr marL="538055" indent="-177764" algn="l" rtl="0" fontAlgn="base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4pPr>
      <a:lvl5pPr marL="717406" indent="-177764" algn="l" rtl="0" fontAlgn="base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5pPr>
      <a:lvl6pPr marL="1220544" indent="-18887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677652" indent="-18887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2134761" indent="-18887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2591870" indent="-18887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1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4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8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5888160" y="4907889"/>
            <a:ext cx="3743816" cy="393019"/>
          </a:xfrm>
        </p:spPr>
        <p:txBody>
          <a:bodyPr vert="horz" wrap="square" lIns="270000" tIns="18000" rIns="179971" bIns="36000" numCol="1" anchor="b" anchorCtr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1800" dirty="0">
                <a:latin typeface="맑은 고딕" pitchFamily="50" charset="-127"/>
              </a:rPr>
              <a:t>2023. 10. 25 </a:t>
            </a:r>
            <a:r>
              <a:rPr lang="ko-KR" altLang="en-US" sz="1800" dirty="0" err="1">
                <a:latin typeface="맑은 고딕" pitchFamily="50" charset="-127"/>
              </a:rPr>
              <a:t>아티스시스템</a:t>
            </a:r>
            <a:r>
              <a:rPr lang="ko-KR" altLang="en-US" sz="1800" dirty="0">
                <a:latin typeface="맑은 고딕" pitchFamily="50" charset="-127"/>
              </a:rPr>
              <a:t>㈜ </a:t>
            </a:r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3872259" y="1310290"/>
            <a:ext cx="6040390" cy="1239089"/>
          </a:xfrm>
          <a:noFill/>
        </p:spPr>
        <p:txBody>
          <a:bodyPr/>
          <a:lstStyle/>
          <a:p>
            <a:r>
              <a:rPr lang="ko-KR" altLang="en-US" sz="3599" dirty="0" err="1" smtClean="0">
                <a:solidFill>
                  <a:schemeClr val="tx1"/>
                </a:solidFill>
              </a:rPr>
              <a:t>테크빌</a:t>
            </a:r>
            <a:r>
              <a:rPr lang="ko-KR" altLang="en-US" sz="3599" dirty="0" smtClean="0">
                <a:solidFill>
                  <a:schemeClr val="tx1"/>
                </a:solidFill>
              </a:rPr>
              <a:t> </a:t>
            </a:r>
            <a:r>
              <a:rPr lang="en-US" altLang="ko-KR" sz="3599" dirty="0" smtClean="0">
                <a:solidFill>
                  <a:schemeClr val="tx1"/>
                </a:solidFill>
              </a:rPr>
              <a:t>PLM </a:t>
            </a:r>
            <a:r>
              <a:rPr lang="ko-KR" altLang="en-US" sz="3599" dirty="0" smtClean="0">
                <a:solidFill>
                  <a:schemeClr val="tx1"/>
                </a:solidFill>
              </a:rPr>
              <a:t>사용자매뉴얼</a:t>
            </a:r>
            <a:r>
              <a:rPr lang="en-US" altLang="ko-KR" sz="3599" dirty="0">
                <a:solidFill>
                  <a:schemeClr val="tx1"/>
                </a:solidFill>
              </a:rPr>
              <a:t/>
            </a:r>
            <a:br>
              <a:rPr lang="en-US" altLang="ko-KR" sz="3599" dirty="0">
                <a:solidFill>
                  <a:schemeClr val="tx1"/>
                </a:solidFill>
              </a:rPr>
            </a:br>
            <a:endParaRPr lang="ko-KR" altLang="en-US" sz="2799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3627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292080"/>
            <a:ext cx="4884219" cy="26863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47146"/>
            <a:ext cx="6529312" cy="9065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실행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기존 항목 추가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항목 클릭 또는 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검색</a:t>
            </a:r>
            <a:r>
              <a:rPr lang="ko-KR" altLang="en-US" sz="1100" b="1" dirty="0" smtClean="0"/>
              <a:t>해서 원하는 항목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컬렉션 항목 추가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37687" y="1267065"/>
            <a:ext cx="208268" cy="16582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41757" y="111343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2305028"/>
            <a:ext cx="4884219" cy="2673372"/>
          </a:xfrm>
          <a:prstGeom prst="roundRect">
            <a:avLst>
              <a:gd name="adj" fmla="val 21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724203" y="46107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846" y="1503336"/>
            <a:ext cx="844987" cy="5901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38846" y="1516034"/>
            <a:ext cx="526429" cy="10096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454030" y="12772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9779" y="2710843"/>
            <a:ext cx="5439214" cy="97425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30738" y="4876800"/>
            <a:ext cx="206375" cy="101600"/>
          </a:xfrm>
          <a:prstGeom prst="roundRect">
            <a:avLst>
              <a:gd name="adj" fmla="val 63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1280" y="212720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89779" y="2710843"/>
            <a:ext cx="5439214" cy="974251"/>
          </a:xfrm>
          <a:prstGeom prst="roundRect">
            <a:avLst>
              <a:gd name="adj" fmla="val 21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64349" y="2742593"/>
            <a:ext cx="1123539" cy="10096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70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8754" cy="35447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고급 옵션</a:t>
            </a:r>
            <a:endParaRPr lang="en-US" altLang="ko-KR" sz="1100" b="1" dirty="0"/>
          </a:p>
          <a:p>
            <a:r>
              <a:rPr lang="en-US" altLang="ko-KR" sz="1100" dirty="0" smtClean="0"/>
              <a:t>1-1</a:t>
            </a:r>
            <a:r>
              <a:rPr lang="en-US" altLang="ko-KR" sz="1100" dirty="0"/>
              <a:t>. </a:t>
            </a:r>
            <a:r>
              <a:rPr lang="ko-KR" altLang="en-US" sz="1100" dirty="0"/>
              <a:t>결재에 대한 상세 설정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결재 라인 기본 용도 </a:t>
            </a:r>
            <a:r>
              <a:rPr lang="en-US" altLang="ko-KR" sz="1100" dirty="0"/>
              <a:t>: </a:t>
            </a:r>
            <a:r>
              <a:rPr lang="ko-KR" altLang="en-US" sz="1100" dirty="0"/>
              <a:t>작업 </a:t>
            </a:r>
            <a:r>
              <a:rPr lang="en-US" altLang="ko-KR" sz="1100" dirty="0"/>
              <a:t>tab</a:t>
            </a:r>
            <a:r>
              <a:rPr lang="ko-KR" altLang="en-US" sz="1100" dirty="0"/>
              <a:t>의 예상 작업에 대한 지정</a:t>
            </a:r>
            <a:endParaRPr lang="en-US" altLang="ko-KR" sz="1100" dirty="0"/>
          </a:p>
          <a:p>
            <a:pPr marL="171450" indent="-171450"/>
            <a:r>
              <a:rPr lang="ko-KR" altLang="en-US" sz="1100" b="1" dirty="0"/>
              <a:t>표준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승인</a:t>
            </a:r>
            <a:r>
              <a:rPr lang="en-US" altLang="ko-KR" sz="1100" dirty="0"/>
              <a:t>/</a:t>
            </a:r>
            <a:r>
              <a:rPr lang="ko-KR" altLang="en-US" sz="1100" dirty="0"/>
              <a:t>코멘트</a:t>
            </a:r>
            <a:r>
              <a:rPr lang="en-US" altLang="ko-KR" sz="1100" dirty="0"/>
              <a:t>/</a:t>
            </a:r>
            <a:r>
              <a:rPr lang="ko-KR" altLang="en-US" sz="1100" dirty="0"/>
              <a:t>알림을 할당 가능</a:t>
            </a:r>
            <a:endParaRPr lang="en-US" altLang="ko-KR" sz="1100" dirty="0"/>
          </a:p>
          <a:p>
            <a:pPr marL="171450" indent="-171450"/>
            <a:r>
              <a:rPr lang="ko-KR" altLang="en-US" sz="1100" b="1" dirty="0"/>
              <a:t>승인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승인을 할당 가능</a:t>
            </a:r>
            <a:endParaRPr lang="en-US" altLang="ko-KR" sz="1100" dirty="0"/>
          </a:p>
          <a:p>
            <a:pPr marL="171450" indent="-171450"/>
            <a:r>
              <a:rPr lang="ko-KR" altLang="en-US" sz="1100" b="1" dirty="0"/>
              <a:t>검토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코멘트를 할당 가능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결재 라인 완료 작업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결재에 정의된 모든 작업</a:t>
            </a:r>
            <a:r>
              <a:rPr lang="en-US" altLang="ko-KR" sz="1100" dirty="0"/>
              <a:t>(</a:t>
            </a:r>
            <a:r>
              <a:rPr lang="ko-KR" altLang="en-US" sz="1100" dirty="0"/>
              <a:t>결재</a:t>
            </a:r>
            <a:r>
              <a:rPr lang="en-US" altLang="ko-KR" sz="1100" dirty="0"/>
              <a:t>/</a:t>
            </a:r>
            <a:r>
              <a:rPr lang="ko-KR" altLang="en-US" sz="1100" dirty="0"/>
              <a:t>검토</a:t>
            </a:r>
            <a:r>
              <a:rPr lang="en-US" altLang="ko-KR" sz="1100" dirty="0"/>
              <a:t>) </a:t>
            </a:r>
            <a:r>
              <a:rPr lang="ko-KR" altLang="en-US" sz="1100" dirty="0"/>
              <a:t>완료 시 후속 작업에 대한 정의</a:t>
            </a:r>
            <a:endParaRPr lang="en-US" altLang="ko-KR" sz="1100" dirty="0"/>
          </a:p>
          <a:p>
            <a:pPr marL="171450" indent="-171450"/>
            <a:r>
              <a:rPr lang="ko-KR" altLang="en-US" sz="1100" b="1" dirty="0"/>
              <a:t>결재 라인 소유자에게 알림 </a:t>
            </a:r>
            <a:r>
              <a:rPr lang="en-US" altLang="ko-KR" sz="1100" dirty="0"/>
              <a:t>: </a:t>
            </a:r>
            <a:r>
              <a:rPr lang="ko-KR" altLang="en-US" sz="1100" dirty="0"/>
              <a:t>결재 </a:t>
            </a:r>
            <a:r>
              <a:rPr lang="ko-KR" altLang="en-US" sz="1100" dirty="0" err="1"/>
              <a:t>요청자에게</a:t>
            </a:r>
            <a:r>
              <a:rPr lang="ko-KR" altLang="en-US" sz="1100" dirty="0"/>
              <a:t> 통지</a:t>
            </a:r>
            <a:endParaRPr lang="en-US" altLang="ko-KR" sz="1100" dirty="0"/>
          </a:p>
          <a:p>
            <a:pPr marL="171450" indent="-171450"/>
            <a:r>
              <a:rPr lang="ko-KR" altLang="en-US" sz="1100" b="1" dirty="0"/>
              <a:t>연결된 개체 승격</a:t>
            </a:r>
            <a:r>
              <a:rPr lang="en-US" altLang="ko-KR" sz="1100" b="1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결재 콘텐츠의 성숙도를 진행시킴</a:t>
            </a:r>
            <a:r>
              <a:rPr lang="en-US" altLang="ko-KR" sz="1100" dirty="0"/>
              <a:t>. 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작업 거부에 있는 컨텐츠 강등</a:t>
            </a:r>
            <a:r>
              <a:rPr lang="en-US" altLang="ko-KR" sz="1100" b="1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작업이 반려되어 결재가 중지되었을 때 결재 콘텐츠의 성숙도를 이전 상태로 돌림</a:t>
            </a:r>
            <a:r>
              <a:rPr lang="en-US" altLang="ko-KR" sz="11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거부 시 자동 중지</a:t>
            </a:r>
            <a:endParaRPr lang="en-US" altLang="ko-KR" sz="1100" b="1" dirty="0"/>
          </a:p>
          <a:p>
            <a:pPr marL="171450" indent="-171450"/>
            <a:r>
              <a:rPr lang="ko-KR" altLang="en-US" sz="1100" b="1" dirty="0"/>
              <a:t>즉시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반려 시 즉각 중지됨</a:t>
            </a:r>
            <a:r>
              <a:rPr lang="en-US" altLang="ko-KR" sz="1100" dirty="0"/>
              <a:t>.</a:t>
            </a:r>
          </a:p>
          <a:p>
            <a:pPr marL="171450" indent="-171450"/>
            <a:r>
              <a:rPr lang="ko-KR" altLang="en-US" sz="1100" b="1" dirty="0"/>
              <a:t>지연됨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반려 시 현재 진행 중인 다른 작업이 승인</a:t>
            </a:r>
            <a:r>
              <a:rPr lang="en-US" altLang="ko-KR" sz="1100" dirty="0"/>
              <a:t>/</a:t>
            </a:r>
            <a:r>
              <a:rPr lang="ko-KR" altLang="en-US" sz="1100" dirty="0"/>
              <a:t>반려된 후 중지됨</a:t>
            </a:r>
            <a:r>
              <a:rPr lang="en-US" altLang="ko-KR" sz="1100" dirty="0"/>
              <a:t>.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결제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고급 옵션 </a:t>
            </a:r>
            <a:r>
              <a:rPr lang="en-US" altLang="ko-KR" sz="2400" b="1" dirty="0" smtClean="0"/>
              <a:t>(2/7)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23" y="2051078"/>
            <a:ext cx="4365307" cy="40203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73112" y="3610096"/>
            <a:ext cx="617618" cy="13414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443905" y="347563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22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8754" cy="35447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고급 옵션</a:t>
            </a:r>
            <a:endParaRPr lang="en-US" altLang="ko-KR" sz="1100" b="1" dirty="0" smtClean="0"/>
          </a:p>
          <a:p>
            <a:r>
              <a:rPr lang="en-US" altLang="ko-KR" sz="1100" dirty="0" smtClean="0"/>
              <a:t>1-1. </a:t>
            </a:r>
            <a:r>
              <a:rPr lang="ko-KR" altLang="en-US" sz="1100" dirty="0" smtClean="0"/>
              <a:t>결재에 대한 상세 설정</a:t>
            </a:r>
            <a:endParaRPr lang="en-US" altLang="ko-KR" sz="1100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범위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결재 콘텐츠 </a:t>
            </a:r>
            <a:r>
              <a:rPr lang="en-US" altLang="ko-KR" sz="1100" dirty="0"/>
              <a:t>/</a:t>
            </a:r>
            <a:r>
              <a:rPr lang="ko-KR" altLang="en-US" sz="1100" dirty="0"/>
              <a:t> </a:t>
            </a:r>
            <a:r>
              <a:rPr lang="ko-KR" altLang="en-US" sz="1100" dirty="0" err="1"/>
              <a:t>결재선의</a:t>
            </a:r>
            <a:r>
              <a:rPr lang="ko-KR" altLang="en-US" sz="1100" dirty="0"/>
              <a:t> 담당자들에 대한 범위 설정</a:t>
            </a:r>
            <a:endParaRPr lang="en-US" altLang="ko-KR" sz="1100" dirty="0"/>
          </a:p>
          <a:p>
            <a:pPr marL="171450" indent="-171450"/>
            <a:r>
              <a:rPr lang="ko-KR" altLang="en-US" sz="1100" b="1" dirty="0"/>
              <a:t>전체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모든 데이터 </a:t>
            </a:r>
            <a:r>
              <a:rPr lang="en-US" altLang="ko-KR" sz="1100" dirty="0"/>
              <a:t>/ </a:t>
            </a:r>
            <a:r>
              <a:rPr lang="ko-KR" altLang="en-US" sz="1100" dirty="0"/>
              <a:t>모든 사용자</a:t>
            </a:r>
            <a:endParaRPr lang="en-US" altLang="ko-KR" sz="1100" dirty="0"/>
          </a:p>
          <a:p>
            <a:pPr marL="171450" indent="-171450"/>
            <a:r>
              <a:rPr lang="ko-KR" altLang="en-US" sz="1100" b="1" dirty="0"/>
              <a:t>조직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같은 회사의 데이터 </a:t>
            </a:r>
            <a:r>
              <a:rPr lang="en-US" altLang="ko-KR" sz="1100" dirty="0"/>
              <a:t>/ </a:t>
            </a:r>
            <a:r>
              <a:rPr lang="ko-KR" altLang="en-US" sz="1100" dirty="0"/>
              <a:t>같은 회사의 사용자</a:t>
            </a:r>
            <a:endParaRPr lang="en-US" altLang="ko-KR" sz="1100" dirty="0"/>
          </a:p>
          <a:p>
            <a:pPr marL="171450" indent="-171450"/>
            <a:r>
              <a:rPr lang="ko-KR" altLang="en-US" sz="1100" b="1" dirty="0"/>
              <a:t>범위</a:t>
            </a:r>
            <a:r>
              <a:rPr lang="ko-KR" altLang="en-US" sz="1100" dirty="0"/>
              <a:t> </a:t>
            </a:r>
            <a:r>
              <a:rPr lang="ko-KR" altLang="en-US" sz="1100" b="1" dirty="0"/>
              <a:t>선택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지정된 </a:t>
            </a:r>
            <a:r>
              <a:rPr lang="ko-KR" altLang="en-US" sz="1100" dirty="0" err="1"/>
              <a:t>북마크의</a:t>
            </a:r>
            <a:r>
              <a:rPr lang="ko-KR" altLang="en-US" sz="1100" dirty="0"/>
              <a:t> 데이터 </a:t>
            </a:r>
            <a:r>
              <a:rPr lang="en-US" altLang="ko-KR" sz="1100" dirty="0"/>
              <a:t>/ </a:t>
            </a:r>
            <a:r>
              <a:rPr lang="ko-KR" altLang="en-US" sz="1100" dirty="0"/>
              <a:t>지정된 </a:t>
            </a:r>
            <a:r>
              <a:rPr lang="ko-KR" altLang="en-US" sz="1100" dirty="0" err="1"/>
              <a:t>북마크의</a:t>
            </a:r>
            <a:r>
              <a:rPr lang="ko-KR" altLang="en-US" sz="1100" dirty="0"/>
              <a:t> 최소 읽기 권한을 가진 사용자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사용자</a:t>
            </a:r>
            <a:r>
              <a:rPr lang="ko-KR" altLang="en-US" sz="1100" dirty="0"/>
              <a:t> </a:t>
            </a:r>
            <a:r>
              <a:rPr lang="ko-KR" altLang="en-US" sz="1100" b="1" dirty="0"/>
              <a:t>그룹 할당 되돌리기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결재자로</a:t>
            </a:r>
            <a:r>
              <a:rPr lang="ko-KR" altLang="en-US" sz="1100" dirty="0"/>
              <a:t> 사용자 그룹을 지정한 경우 결재 재개 시 이전 </a:t>
            </a:r>
            <a:r>
              <a:rPr lang="ko-KR" altLang="en-US" sz="1100" dirty="0" err="1"/>
              <a:t>결재자를</a:t>
            </a:r>
            <a:r>
              <a:rPr lang="ko-KR" altLang="en-US" sz="1100" dirty="0"/>
              <a:t> 기억할지 여부 설정</a:t>
            </a:r>
            <a:endParaRPr lang="en-US" altLang="ko-KR" sz="1100" dirty="0"/>
          </a:p>
          <a:p>
            <a:pPr marL="171450" indent="-171450"/>
            <a:r>
              <a:rPr lang="ko-KR" altLang="en-US" sz="1100" b="1" dirty="0"/>
              <a:t>결재 라인 다시 시작</a:t>
            </a:r>
            <a:r>
              <a:rPr lang="en-US" altLang="ko-KR" sz="1100" b="1" dirty="0"/>
              <a:t>/</a:t>
            </a:r>
            <a:r>
              <a:rPr lang="ko-KR" altLang="en-US" sz="1100" b="1" dirty="0"/>
              <a:t>재개 시 할당된 사용자 유지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이전 결재의 </a:t>
            </a:r>
            <a:r>
              <a:rPr lang="ko-KR" altLang="en-US" sz="1100" dirty="0" err="1"/>
              <a:t>결재자에게</a:t>
            </a:r>
            <a:r>
              <a:rPr lang="ko-KR" altLang="en-US" sz="1100" dirty="0"/>
              <a:t> 결재 요청</a:t>
            </a:r>
            <a:r>
              <a:rPr lang="en-US" altLang="ko-KR" sz="1100" dirty="0"/>
              <a:t>.</a:t>
            </a:r>
          </a:p>
          <a:p>
            <a:pPr marL="171450" indent="-171450"/>
            <a:r>
              <a:rPr lang="ko-KR" altLang="en-US" sz="1100" b="1" dirty="0"/>
              <a:t>결재 라인 다시 시작</a:t>
            </a:r>
            <a:r>
              <a:rPr lang="en-US" altLang="ko-KR" sz="1100" b="1" dirty="0"/>
              <a:t>/</a:t>
            </a:r>
            <a:r>
              <a:rPr lang="ko-KR" altLang="en-US" sz="1100" b="1" dirty="0"/>
              <a:t>재개 시 원래 사용자 그룹으로 재설정 </a:t>
            </a:r>
            <a:r>
              <a:rPr lang="en-US" altLang="ko-KR" sz="1100" dirty="0"/>
              <a:t>: </a:t>
            </a:r>
            <a:r>
              <a:rPr lang="ko-KR" altLang="en-US" sz="1100" dirty="0"/>
              <a:t>이전 결재의 </a:t>
            </a:r>
            <a:r>
              <a:rPr lang="ko-KR" altLang="en-US" sz="1100" dirty="0" err="1"/>
              <a:t>결재자는</a:t>
            </a:r>
            <a:r>
              <a:rPr lang="ko-KR" altLang="en-US" sz="1100" dirty="0"/>
              <a:t> 무시되고</a:t>
            </a:r>
            <a:r>
              <a:rPr lang="en-US" altLang="ko-KR" sz="1100" dirty="0"/>
              <a:t>,</a:t>
            </a:r>
            <a:r>
              <a:rPr lang="ko-KR" altLang="en-US" sz="1100" dirty="0"/>
              <a:t> 지정된 사용자 그룹의 아무나 결재를 수행할 수 있음</a:t>
            </a:r>
            <a:r>
              <a:rPr lang="en-US" altLang="ko-KR" sz="1100" dirty="0" smtClean="0"/>
              <a:t>.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b="1" dirty="0" smtClean="0"/>
              <a:t>2.  </a:t>
            </a:r>
            <a:r>
              <a:rPr lang="ko-KR" altLang="en-US" sz="1100" b="1" dirty="0" smtClean="0"/>
              <a:t>콘텐츠 아이콘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결제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고급 옵션 </a:t>
            </a:r>
            <a:r>
              <a:rPr lang="en-US" altLang="ko-KR" sz="2400" b="1" dirty="0" smtClean="0"/>
              <a:t>(3/7)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23" y="2051078"/>
            <a:ext cx="4365307" cy="40203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73112" y="3610096"/>
            <a:ext cx="617618" cy="13414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443905" y="347563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29253" y="2184654"/>
            <a:ext cx="502786" cy="20331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345551" y="2043579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58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8754" cy="35447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파일 선택 후 </a:t>
            </a:r>
            <a:r>
              <a:rPr lang="en-US" altLang="ko-KR" sz="1100" b="1" dirty="0" smtClean="0"/>
              <a:t>Drag &amp; Drop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파일 확인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결제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콘텐츠 </a:t>
            </a:r>
            <a:r>
              <a:rPr lang="en-US" altLang="ko-KR" sz="2400" b="1" dirty="0" smtClean="0"/>
              <a:t>(4/7)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668" y="2124206"/>
            <a:ext cx="5304766" cy="30414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74814" y="3501587"/>
            <a:ext cx="1758936" cy="28936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426124" y="3361534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333750" y="3143250"/>
            <a:ext cx="539750" cy="5017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467" y="3461239"/>
            <a:ext cx="2896041" cy="249747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30587" y="4143910"/>
            <a:ext cx="1815080" cy="30804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391491" y="4028196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11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2693753" cy="37338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작업 옵션 클릭</a:t>
            </a:r>
            <a:endParaRPr lang="en-US" altLang="ko-KR" sz="1100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작업 추가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큰 화면으로 작업 위해 </a:t>
            </a:r>
            <a:r>
              <a:rPr lang="en-US" altLang="ko-KR" sz="1100" b="1" dirty="0" smtClean="0"/>
              <a:t>Drag</a:t>
            </a:r>
            <a:r>
              <a:rPr lang="ko-KR" altLang="en-US" sz="1100" b="1" dirty="0" smtClean="0"/>
              <a:t>해 크게 설정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결제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작업 옵션 </a:t>
            </a:r>
            <a:r>
              <a:rPr lang="en-US" altLang="ko-KR" sz="2400" b="1" dirty="0" smtClean="0"/>
              <a:t>1 (5/7)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67651" y="1535763"/>
            <a:ext cx="398682" cy="19143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036742" y="1334833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65337" y="2490459"/>
            <a:ext cx="362438" cy="13075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233450" y="2326368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787" y="858345"/>
            <a:ext cx="3295485" cy="352573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792" y="3829737"/>
            <a:ext cx="895480" cy="554345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20432" y="4195621"/>
            <a:ext cx="167605" cy="153362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199633" y="3975999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871" y="3051124"/>
            <a:ext cx="4492516" cy="307180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꺾인 연결선 8"/>
          <p:cNvCxnSpPr>
            <a:stCxn id="18" idx="2"/>
            <a:endCxn id="3" idx="3"/>
          </p:cNvCxnSpPr>
          <p:nvPr/>
        </p:nvCxnSpPr>
        <p:spPr>
          <a:xfrm rot="5400000">
            <a:off x="5697289" y="4080081"/>
            <a:ext cx="238044" cy="775848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96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3987077" cy="27277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405" y="2536877"/>
            <a:ext cx="4664810" cy="32472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생성된 작업을 더블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작업 중간 맞춤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결재 작업에 대한 상세 </a:t>
            </a:r>
            <a:r>
              <a:rPr lang="ko-KR" altLang="en-US" sz="1100" b="1" dirty="0" smtClean="0"/>
              <a:t>설정</a:t>
            </a:r>
            <a:endParaRPr lang="en-US" altLang="ko-KR" sz="1100" b="1" dirty="0"/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예상 작업 </a:t>
            </a:r>
            <a:r>
              <a:rPr lang="en-US" altLang="ko-KR" sz="1100" dirty="0"/>
              <a:t>: </a:t>
            </a:r>
            <a:r>
              <a:rPr lang="ko-KR" altLang="en-US" sz="1100" dirty="0"/>
              <a:t>결재 고급 옵션 중 결재 라인 기본 용도에서 설정한 값에 따라 선택할 수 있는 값들이 변경됨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위임 허용 </a:t>
            </a:r>
            <a:r>
              <a:rPr lang="en-US" altLang="ko-KR" sz="1100" dirty="0"/>
              <a:t>: </a:t>
            </a:r>
            <a:r>
              <a:rPr lang="ko-KR" altLang="en-US" sz="1100" dirty="0"/>
              <a:t>체크되면 결재자가 자신을 대신할 </a:t>
            </a:r>
            <a:r>
              <a:rPr lang="ko-KR" altLang="en-US" sz="1100" dirty="0" err="1"/>
              <a:t>결재자를</a:t>
            </a:r>
            <a:r>
              <a:rPr lang="ko-KR" altLang="en-US" sz="1100" dirty="0"/>
              <a:t> 지정할 수 있음</a:t>
            </a:r>
            <a:r>
              <a:rPr lang="en-US" altLang="ko-KR" sz="1100" dirty="0"/>
              <a:t>.</a:t>
            </a:r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완료 예정일 </a:t>
            </a:r>
            <a:r>
              <a:rPr lang="en-US" altLang="ko-KR" sz="1100" dirty="0"/>
              <a:t>: </a:t>
            </a:r>
            <a:r>
              <a:rPr lang="ko-KR" altLang="en-US" sz="1100" dirty="0"/>
              <a:t>결재 작업에 대한 완료 요청일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담당자가 설정한 완료 예정일로 체크될 경우 결재자가 해당 일자를 변경할 수 있음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en-US" altLang="ko-KR" sz="1100" b="1" dirty="0" smtClean="0"/>
              <a:t>4.  </a:t>
            </a:r>
            <a:r>
              <a:rPr lang="ko-KR" altLang="en-US" sz="1100" b="1" dirty="0" smtClean="0"/>
              <a:t>적용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결제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작업 옵션 </a:t>
            </a:r>
            <a:r>
              <a:rPr lang="en-US" altLang="ko-KR" sz="2400" b="1" dirty="0" smtClean="0"/>
              <a:t>2 (6/7)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94536" y="2128520"/>
            <a:ext cx="796264" cy="25783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438277" y="194649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97689" y="2837617"/>
            <a:ext cx="125971" cy="12240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188259" y="2556287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45809" y="2837566"/>
            <a:ext cx="2332406" cy="2269190"/>
          </a:xfrm>
          <a:prstGeom prst="roundRect">
            <a:avLst>
              <a:gd name="adj" fmla="val 468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470732" y="2633290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477899" y="5505364"/>
            <a:ext cx="247487" cy="8982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586009" y="5282071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80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1"/>
            <a:ext cx="6497453" cy="45463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생성된 결재 작업 뒤의</a:t>
            </a:r>
            <a:r>
              <a:rPr lang="en-US" altLang="ko-KR" sz="1100" b="1" dirty="0" smtClean="0"/>
              <a:t> + </a:t>
            </a:r>
            <a:r>
              <a:rPr lang="ko-KR" altLang="en-US" sz="1100" b="1" dirty="0" smtClean="0"/>
              <a:t>아이콘 클릭하여 </a:t>
            </a:r>
            <a:r>
              <a:rPr lang="en-US" altLang="ko-KR" sz="1100" b="1" dirty="0" smtClean="0"/>
              <a:t>2 </a:t>
            </a:r>
            <a:r>
              <a:rPr lang="ko-KR" altLang="en-US" sz="1100" b="1" dirty="0" smtClean="0"/>
              <a:t>레벨 결재 작업 생성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1-1. 2 </a:t>
            </a:r>
            <a:r>
              <a:rPr lang="ko-KR" altLang="en-US" sz="1100" b="1" dirty="0" smtClean="0"/>
              <a:t>레벨 결재 작업의 내용 입력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 startAt="2"/>
            </a:pPr>
            <a:r>
              <a:rPr lang="en-US" altLang="ko-KR" sz="1100" b="1" dirty="0" smtClean="0"/>
              <a:t>2 </a:t>
            </a:r>
            <a:r>
              <a:rPr lang="ko-KR" altLang="en-US" sz="1100" b="1" dirty="0" smtClean="0"/>
              <a:t>레벨 결재 하위의 </a:t>
            </a:r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아이콘 클릭하여 동일 레벨의 결재 작업 생성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2-1. </a:t>
            </a:r>
            <a:r>
              <a:rPr lang="ko-KR" altLang="en-US" sz="1100" b="1" dirty="0" smtClean="0"/>
              <a:t>동일 레벨의 결재 작업의 내용 입력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 startAt="3"/>
            </a:pPr>
            <a:r>
              <a:rPr lang="en-US" altLang="ko-KR" sz="1100" b="1" dirty="0" smtClean="0"/>
              <a:t>2</a:t>
            </a:r>
            <a:r>
              <a:rPr lang="ko-KR" altLang="en-US" sz="1100" b="1" dirty="0" smtClean="0"/>
              <a:t> 레벨 결재 작업 뒤의 </a:t>
            </a:r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아이콘 클릭하여 </a:t>
            </a:r>
            <a:r>
              <a:rPr lang="en-US" altLang="ko-KR" sz="1100" b="1" dirty="0" smtClean="0"/>
              <a:t>3 </a:t>
            </a:r>
            <a:r>
              <a:rPr lang="ko-KR" altLang="en-US" sz="1100" b="1" dirty="0" smtClean="0"/>
              <a:t>레벨 결재 작업 생성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3-1. 3 </a:t>
            </a:r>
            <a:r>
              <a:rPr lang="ko-KR" altLang="en-US" sz="1100" b="1" dirty="0" smtClean="0"/>
              <a:t>레벨 결재 작업의 내용 입력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 startAt="4"/>
            </a:pPr>
            <a:r>
              <a:rPr lang="ko-KR" altLang="en-US" sz="1100" b="1" dirty="0" smtClean="0"/>
              <a:t>동일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레벨의 결재 작업이 복수 존재할 경우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한 명의 결재만 있어도 완료될지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모두 </a:t>
            </a:r>
            <a:r>
              <a:rPr lang="en-US" altLang="ko-KR" sz="1100" b="1" dirty="0" smtClean="0"/>
              <a:t>– Any), </a:t>
            </a:r>
            <a:r>
              <a:rPr lang="ko-KR" altLang="en-US" sz="1100" b="1" dirty="0" smtClean="0"/>
              <a:t>모두의 결재가 있어야 완료될지 여부 결정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전체 </a:t>
            </a:r>
            <a:r>
              <a:rPr lang="en-US" altLang="ko-KR" sz="1100" b="1" dirty="0" smtClean="0"/>
              <a:t>– All) 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결제 라인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작업 옵션 </a:t>
            </a:r>
            <a:r>
              <a:rPr lang="en-US" altLang="ko-KR" sz="2400" b="1" dirty="0" smtClean="0"/>
              <a:t>3 (7/7)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56564" y="3158239"/>
            <a:ext cx="138906" cy="13776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102022" y="2934184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33272" y="2646091"/>
            <a:ext cx="1220712" cy="361483"/>
          </a:xfrm>
          <a:prstGeom prst="roundRect">
            <a:avLst>
              <a:gd name="adj" fmla="val 72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804382" y="2646091"/>
            <a:ext cx="549602" cy="139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1-1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33272" y="3359408"/>
            <a:ext cx="1238305" cy="365459"/>
          </a:xfrm>
          <a:prstGeom prst="roundRect">
            <a:avLst>
              <a:gd name="adj" fmla="val 682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812844" y="3365759"/>
            <a:ext cx="541139" cy="139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2-1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668716" y="3754424"/>
            <a:ext cx="118001" cy="12754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655807" y="3881967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60900" y="3011551"/>
            <a:ext cx="1240367" cy="372534"/>
          </a:xfrm>
          <a:prstGeom prst="roundRect">
            <a:avLst>
              <a:gd name="adj" fmla="val 132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328382" y="3129906"/>
            <a:ext cx="572885" cy="135824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3-1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10617" y="3152304"/>
            <a:ext cx="133026" cy="1264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379591" y="2889617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16196" y="3151436"/>
            <a:ext cx="344023" cy="41755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664478" y="297899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21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결재 </a:t>
            </a:r>
            <a:r>
              <a:rPr lang="ko-KR" altLang="en-US" sz="1100" b="1" dirty="0"/>
              <a:t>라인 작성은 결재를 먼저 생성하고 그 이후에 결재자 및 </a:t>
            </a:r>
            <a:r>
              <a:rPr lang="ko-KR" altLang="en-US" sz="1100" b="1" dirty="0" err="1"/>
              <a:t>결재자별</a:t>
            </a:r>
            <a:r>
              <a:rPr lang="ko-KR" altLang="en-US" sz="1100" b="1" dirty="0"/>
              <a:t> 결재 방법을 지정할 때 </a:t>
            </a:r>
            <a:r>
              <a:rPr lang="ko-KR" altLang="en-US" sz="1100" b="1" dirty="0" smtClean="0"/>
              <a:t>사용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** </a:t>
            </a:r>
            <a:r>
              <a:rPr lang="ko-KR" altLang="en-US" sz="1100" b="1" dirty="0" smtClean="0"/>
              <a:t>빨간색 </a:t>
            </a:r>
            <a:r>
              <a:rPr lang="ko-KR" altLang="en-US" sz="1100" b="1" dirty="0" err="1" smtClean="0"/>
              <a:t>기울임꼴</a:t>
            </a:r>
            <a:r>
              <a:rPr lang="ko-KR" altLang="en-US" sz="1100" b="1" dirty="0" smtClean="0"/>
              <a:t> 필드는 필수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 라인 작성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결재에 대한 설명 입력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 </a:t>
            </a:r>
            <a:r>
              <a:rPr lang="ko-KR" altLang="en-US" sz="1100" b="1" dirty="0"/>
              <a:t>완료 기준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연결된 개체 진행 선택하여 결재 완료 시 결재에 연결된 개체의 상태를 진행시킴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예 </a:t>
            </a:r>
            <a:r>
              <a:rPr lang="en-US" altLang="ko-KR" sz="1100" dirty="0"/>
              <a:t>: “</a:t>
            </a:r>
            <a:r>
              <a:rPr lang="ko-KR" altLang="en-US" sz="1100" dirty="0"/>
              <a:t>승인 중</a:t>
            </a:r>
            <a:r>
              <a:rPr lang="en-US" altLang="ko-KR" sz="1100" dirty="0"/>
              <a:t>“ </a:t>
            </a:r>
            <a:r>
              <a:rPr lang="ko-KR" altLang="en-US" sz="1100" dirty="0"/>
              <a:t>상태의 이슈의 </a:t>
            </a:r>
            <a:r>
              <a:rPr lang="ko-KR" altLang="en-US" sz="1100" dirty="0" err="1"/>
              <a:t>결재과</a:t>
            </a:r>
            <a:r>
              <a:rPr lang="ko-KR" altLang="en-US" sz="1100" dirty="0"/>
              <a:t> 승인되면 </a:t>
            </a:r>
            <a:r>
              <a:rPr lang="en-US" altLang="ko-KR" sz="1100" dirty="0"/>
              <a:t>“</a:t>
            </a:r>
            <a:r>
              <a:rPr lang="ko-KR" altLang="en-US" sz="1100" dirty="0"/>
              <a:t>완료됨</a:t>
            </a:r>
            <a:r>
              <a:rPr lang="en-US" altLang="ko-KR" sz="1100" dirty="0"/>
              <a:t>” </a:t>
            </a:r>
            <a:r>
              <a:rPr lang="ko-KR" altLang="en-US" sz="1100" dirty="0"/>
              <a:t>으로 자동 변경됨</a:t>
            </a:r>
            <a:r>
              <a:rPr lang="en-US" altLang="ko-KR" sz="1100" dirty="0" smtClean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생성 확인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</a:t>
            </a:r>
            <a:endParaRPr lang="en-US" altLang="ko-KR" sz="24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4392067" cy="27843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2763" y="1185625"/>
            <a:ext cx="214680" cy="18582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051853" y="1002697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340" y="2040760"/>
            <a:ext cx="4310255" cy="38176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18826" y="3258762"/>
            <a:ext cx="3433769" cy="52800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3078771" y="3122068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09681" y="4480992"/>
            <a:ext cx="1023991" cy="10818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4148386" y="4283772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763" y="1395702"/>
            <a:ext cx="3408984" cy="32466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2763" y="1404069"/>
            <a:ext cx="3408984" cy="31629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997509" y="1371454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43600" y="5682491"/>
            <a:ext cx="296983" cy="15883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5757827" y="5511908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 라인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12557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76471" cy="33310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100" b="1" dirty="0"/>
              <a:t>* 결재 라인 작성 마법사는 결재의 모든 설정을 직접 입력할 수 있는 기능으로 입력해야 할 내용은 많지만 직렬</a:t>
            </a:r>
            <a:r>
              <a:rPr lang="en-US" altLang="ko-KR" sz="1100" b="1" dirty="0"/>
              <a:t>/</a:t>
            </a:r>
            <a:r>
              <a:rPr lang="ko-KR" altLang="en-US" sz="1100" b="1" dirty="0"/>
              <a:t>병렬 결재</a:t>
            </a:r>
            <a:r>
              <a:rPr lang="en-US" altLang="ko-KR" sz="1100" b="1" dirty="0"/>
              <a:t>, All or Any </a:t>
            </a:r>
            <a:r>
              <a:rPr lang="ko-KR" altLang="en-US" sz="1100" b="1" dirty="0"/>
              <a:t>등 다양할 설정을 적용할 수 있음</a:t>
            </a:r>
            <a:r>
              <a:rPr lang="en-US" altLang="ko-KR" sz="1100" b="1" dirty="0"/>
              <a:t>.</a:t>
            </a:r>
          </a:p>
          <a:p>
            <a:pPr marL="0" indent="0">
              <a:buNone/>
            </a:pP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** </a:t>
            </a:r>
            <a:r>
              <a:rPr lang="ko-KR" altLang="en-US" sz="1100" b="1" dirty="0" smtClean="0"/>
              <a:t>빨간색 </a:t>
            </a:r>
            <a:r>
              <a:rPr lang="ko-KR" altLang="en-US" sz="1100" b="1" dirty="0" err="1" smtClean="0"/>
              <a:t>기울임꼴</a:t>
            </a:r>
            <a:r>
              <a:rPr lang="ko-KR" altLang="en-US" sz="1100" b="1" dirty="0" smtClean="0"/>
              <a:t> 필드는 필수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 라인 작성 마법사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결재에 대한 설명 입력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 </a:t>
            </a:r>
            <a:r>
              <a:rPr lang="ko-KR" altLang="en-US" sz="1100" b="1" dirty="0"/>
              <a:t>완료 기준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연결된 개체 진행 선택하여 결재 완료 시 결재에 연결된 개체의 상태를 진행시킴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예 </a:t>
            </a:r>
            <a:r>
              <a:rPr lang="en-US" altLang="ko-KR" sz="1100" dirty="0"/>
              <a:t>: “</a:t>
            </a:r>
            <a:r>
              <a:rPr lang="ko-KR" altLang="en-US" sz="1100" dirty="0"/>
              <a:t>승인 중</a:t>
            </a:r>
            <a:r>
              <a:rPr lang="en-US" altLang="ko-KR" sz="1100" dirty="0"/>
              <a:t>“ </a:t>
            </a:r>
            <a:r>
              <a:rPr lang="ko-KR" altLang="en-US" sz="1100" dirty="0"/>
              <a:t>상태의 이슈의 </a:t>
            </a:r>
            <a:r>
              <a:rPr lang="ko-KR" altLang="en-US" sz="1100" dirty="0" err="1"/>
              <a:t>결재과</a:t>
            </a:r>
            <a:r>
              <a:rPr lang="ko-KR" altLang="en-US" sz="1100" dirty="0"/>
              <a:t> 승인되면 </a:t>
            </a:r>
            <a:r>
              <a:rPr lang="en-US" altLang="ko-KR" sz="1100" dirty="0"/>
              <a:t>“</a:t>
            </a:r>
            <a:r>
              <a:rPr lang="ko-KR" altLang="en-US" sz="1100" dirty="0"/>
              <a:t>완료됨</a:t>
            </a:r>
            <a:r>
              <a:rPr lang="en-US" altLang="ko-KR" sz="1100" dirty="0"/>
              <a:t>” </a:t>
            </a:r>
            <a:r>
              <a:rPr lang="ko-KR" altLang="en-US" sz="1100" dirty="0"/>
              <a:t>으로 자동 변경됨</a:t>
            </a:r>
            <a:r>
              <a:rPr lang="en-US" altLang="ko-KR" sz="1100" dirty="0" smtClean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다음 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마법사 </a:t>
            </a:r>
            <a:r>
              <a:rPr lang="en-US" altLang="ko-KR" sz="2400" b="1" dirty="0" smtClean="0"/>
              <a:t>(1/4)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8430" y="840030"/>
            <a:ext cx="214680" cy="18582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97854" y="654014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10" y="1383767"/>
            <a:ext cx="5496961" cy="402859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3110" y="2414739"/>
            <a:ext cx="5341346" cy="47476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12534" y="2219504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3110" y="3402113"/>
            <a:ext cx="2049506" cy="14558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45630" y="3195973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12638" y="5217231"/>
            <a:ext cx="310922" cy="17658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132061" y="5006136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 라인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254050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385022" cy="472669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** </a:t>
            </a:r>
            <a:r>
              <a:rPr lang="ko-KR" altLang="en-US" sz="1100" b="1" dirty="0" smtClean="0"/>
              <a:t>빨간색 </a:t>
            </a:r>
            <a:r>
              <a:rPr lang="ko-KR" altLang="en-US" sz="1100" b="1" dirty="0" err="1" smtClean="0"/>
              <a:t>기울임꼴</a:t>
            </a:r>
            <a:r>
              <a:rPr lang="ko-KR" altLang="en-US" sz="1100" b="1" dirty="0" smtClean="0"/>
              <a:t> 필드는 필수</a:t>
            </a:r>
            <a:endParaRPr lang="en-US" altLang="ko-KR" sz="1100" b="1" dirty="0" smtClean="0"/>
          </a:p>
          <a:p>
            <a:pPr marL="0" indent="0">
              <a:buNone/>
            </a:pP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사용자 추가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사용자 선택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사용자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책임에서 부여할 권한 선택</a:t>
            </a:r>
            <a:endParaRPr lang="ko-KR" altLang="en-US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다음 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마법사 </a:t>
            </a:r>
            <a:r>
              <a:rPr lang="en-US" altLang="ko-KR" sz="2400" b="1" dirty="0" smtClean="0"/>
              <a:t>(2/4)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3550" y="1059679"/>
            <a:ext cx="240962" cy="26044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1155" y="853634"/>
            <a:ext cx="2880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21" y="2569255"/>
            <a:ext cx="4480912" cy="311809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35262" y="3034433"/>
            <a:ext cx="2153933" cy="32982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94127" y="2907601"/>
            <a:ext cx="263980" cy="2780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48488" y="5502282"/>
            <a:ext cx="315411" cy="18507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004507" y="5354098"/>
            <a:ext cx="263980" cy="2780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298" y="1360665"/>
            <a:ext cx="6390404" cy="584542"/>
          </a:xfrm>
          <a:prstGeom prst="rect">
            <a:avLst/>
          </a:prstGeom>
        </p:spPr>
      </p:pic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4298" y="1359261"/>
            <a:ext cx="6390404" cy="577470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4142" y="1228403"/>
            <a:ext cx="263980" cy="2780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50396" y="5362806"/>
            <a:ext cx="358701" cy="19097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569863" y="5203055"/>
            <a:ext cx="263980" cy="2780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2450" y="2037604"/>
            <a:ext cx="795425" cy="1254573"/>
          </a:xfrm>
          <a:prstGeom prst="rect">
            <a:avLst/>
          </a:prstGeom>
        </p:spPr>
      </p:pic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28934" y="2055105"/>
            <a:ext cx="778942" cy="123707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083225" y="1909490"/>
            <a:ext cx="263980" cy="2780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 라인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287940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41037"/>
            <a:ext cx="6432126" cy="48061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** </a:t>
            </a:r>
            <a:r>
              <a:rPr lang="ko-KR" altLang="en-US" sz="1100" b="1" dirty="0" smtClean="0"/>
              <a:t>빨간색 </a:t>
            </a:r>
            <a:r>
              <a:rPr lang="ko-KR" altLang="en-US" sz="1100" b="1" dirty="0" err="1" smtClean="0"/>
              <a:t>기울임꼴</a:t>
            </a:r>
            <a:r>
              <a:rPr lang="ko-KR" altLang="en-US" sz="1100" b="1" dirty="0" smtClean="0"/>
              <a:t> 필드는 필수</a:t>
            </a:r>
            <a:endParaRPr lang="en-US" altLang="ko-KR" sz="1100" b="1" dirty="0" smtClean="0"/>
          </a:p>
          <a:p>
            <a:pPr marL="0" indent="0">
              <a:buNone/>
            </a:pP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결재 제목 입력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실행</a:t>
            </a:r>
            <a:endParaRPr lang="en-US" altLang="ko-KR" sz="1100" b="1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/>
              <a:t>승인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피지정자는</a:t>
            </a:r>
            <a:r>
              <a:rPr lang="ko-KR" altLang="en-US" sz="1100" dirty="0"/>
              <a:t> 승인</a:t>
            </a:r>
            <a:r>
              <a:rPr lang="en-US" altLang="ko-KR" sz="1100" dirty="0"/>
              <a:t>/</a:t>
            </a:r>
            <a:r>
              <a:rPr lang="ko-KR" altLang="en-US" sz="1100" dirty="0"/>
              <a:t>반려 할 수 있음</a:t>
            </a:r>
            <a:r>
              <a:rPr lang="en-US" altLang="ko-KR" sz="11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/>
              <a:t>코멘트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피지정자는</a:t>
            </a:r>
            <a:r>
              <a:rPr lang="ko-KR" altLang="en-US" sz="1100" dirty="0"/>
              <a:t> 코멘트를 입력할 수 있음</a:t>
            </a:r>
            <a:r>
              <a:rPr lang="en-US" altLang="ko-KR" sz="11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/>
              <a:t>알림 전용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피지정자는</a:t>
            </a:r>
            <a:r>
              <a:rPr lang="ko-KR" altLang="en-US" sz="1100" dirty="0"/>
              <a:t> 해당 순서에 통지를 받을 수 있음</a:t>
            </a:r>
            <a:r>
              <a:rPr lang="en-US" altLang="ko-KR" sz="1100" dirty="0" smtClean="0"/>
              <a:t>.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3.  </a:t>
            </a:r>
            <a:r>
              <a:rPr lang="ko-KR" altLang="en-US" sz="1100" b="1" dirty="0" smtClean="0"/>
              <a:t>순서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직렬 결재를 구성할 경우 순서를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지정함</a:t>
            </a:r>
            <a:r>
              <a:rPr lang="en-US" altLang="ko-KR" sz="1100" dirty="0" smtClean="0"/>
              <a:t>.</a:t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같은 순서로 </a:t>
            </a:r>
            <a:r>
              <a:rPr lang="en-US" altLang="ko-KR" sz="1100" dirty="0" smtClean="0"/>
              <a:t>2</a:t>
            </a:r>
            <a:r>
              <a:rPr lang="ko-KR" altLang="en-US" sz="1100" dirty="0" smtClean="0"/>
              <a:t>개 이상의 </a:t>
            </a:r>
            <a:r>
              <a:rPr lang="ko-KR" altLang="en-US" sz="1100" dirty="0" err="1" smtClean="0"/>
              <a:t>라우트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작업이 있을 경우 해당 순서에는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병렬 결재로 구성됨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en-US" altLang="ko-KR" sz="1100" b="1" dirty="0" smtClean="0"/>
              <a:t>4.  </a:t>
            </a:r>
            <a:r>
              <a:rPr lang="ko-KR" altLang="en-US" sz="1100" b="1" dirty="0" smtClean="0"/>
              <a:t>지침</a:t>
            </a:r>
            <a:r>
              <a:rPr lang="ko-KR" altLang="en-US" sz="1100" dirty="0" smtClean="0"/>
              <a:t/>
            </a:r>
            <a:br>
              <a:rPr lang="ko-KR" altLang="en-US" sz="1100" dirty="0" smtClean="0"/>
            </a:br>
            <a:r>
              <a:rPr lang="ko-KR" altLang="en-US" sz="1100" dirty="0" smtClean="0"/>
              <a:t>    </a:t>
            </a:r>
            <a:r>
              <a:rPr lang="ko-KR" altLang="en-US" sz="1100" dirty="0" err="1" smtClean="0"/>
              <a:t>결재자에게</a:t>
            </a:r>
            <a:r>
              <a:rPr lang="ko-KR" altLang="en-US" sz="1100" dirty="0" smtClean="0"/>
              <a:t> 전달할 내용 입력</a:t>
            </a:r>
          </a:p>
          <a:p>
            <a:pPr marL="0" indent="0">
              <a:buNone/>
            </a:pPr>
            <a:r>
              <a:rPr lang="en-US" altLang="ko-KR" sz="1100" b="1" dirty="0" smtClean="0"/>
              <a:t>5.  </a:t>
            </a:r>
            <a:r>
              <a:rPr lang="ko-KR" altLang="en-US" sz="1100" b="1" dirty="0" smtClean="0"/>
              <a:t>결재 완료 예정일</a:t>
            </a:r>
            <a:br>
              <a:rPr lang="ko-KR" altLang="en-US" sz="1100" b="1" dirty="0" smtClean="0"/>
            </a:br>
            <a:r>
              <a:rPr lang="ko-KR" altLang="en-US" sz="1100" b="1" dirty="0" smtClean="0"/>
              <a:t>     </a:t>
            </a:r>
            <a:r>
              <a:rPr lang="ko-KR" altLang="en-US" sz="1100" dirty="0" smtClean="0"/>
              <a:t>지연 여부 표시 기준</a:t>
            </a:r>
          </a:p>
          <a:p>
            <a:pPr marL="0" indent="0">
              <a:buNone/>
            </a:pPr>
            <a:r>
              <a:rPr lang="en-US" altLang="ko-KR" sz="1100" b="1" dirty="0" smtClean="0"/>
              <a:t>6.  </a:t>
            </a:r>
            <a:r>
              <a:rPr lang="ko-KR" altLang="en-US" sz="1100" b="1" dirty="0" smtClean="0"/>
              <a:t>위임 허용</a:t>
            </a:r>
            <a:r>
              <a:rPr lang="ko-KR" altLang="en-US" sz="1100" dirty="0" smtClean="0"/>
              <a:t/>
            </a:r>
            <a:br>
              <a:rPr lang="ko-KR" altLang="en-US" sz="1100" dirty="0" smtClean="0"/>
            </a:br>
            <a:r>
              <a:rPr lang="ko-KR" altLang="en-US" sz="1100" dirty="0" smtClean="0"/>
              <a:t>    체크될 경우 결재자가 대신할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위임자를 지정하여 결재자 변경할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    </a:t>
            </a:r>
            <a:r>
              <a:rPr lang="ko-KR" altLang="en-US" sz="1100" dirty="0" smtClean="0"/>
              <a:t>수 있음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r>
              <a:rPr lang="en-US" altLang="ko-KR" sz="1100" b="1" dirty="0" smtClean="0"/>
              <a:t>7.</a:t>
            </a:r>
            <a:r>
              <a:rPr lang="ko-KR" altLang="en-US" sz="1100" b="1" dirty="0" smtClean="0"/>
              <a:t>다음 클릭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마법사 </a:t>
            </a:r>
            <a:r>
              <a:rPr lang="en-US" altLang="ko-KR" sz="2400" b="1" dirty="0" smtClean="0"/>
              <a:t>(3/4)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7001" y="1669850"/>
            <a:ext cx="1278063" cy="15766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79975" y="1559635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4085" y="2055622"/>
            <a:ext cx="571206" cy="136598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73394" y="1885288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5601" y="2387760"/>
            <a:ext cx="270448" cy="14009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72255" y="2210941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19463" y="1859757"/>
            <a:ext cx="1784704" cy="78003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566115" y="1703635"/>
            <a:ext cx="263980" cy="252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53221" y="2221270"/>
            <a:ext cx="859045" cy="16521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53221" y="2734111"/>
            <a:ext cx="647379" cy="16995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956023" y="2044598"/>
            <a:ext cx="263980" cy="252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3956023" y="2550487"/>
            <a:ext cx="263980" cy="252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97550" y="5435600"/>
            <a:ext cx="352425" cy="18097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638128" y="5240938"/>
            <a:ext cx="263980" cy="252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 라인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208423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1960628"/>
            <a:ext cx="6529313" cy="35008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5240"/>
            <a:ext cx="6529313" cy="9581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추가 항목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/>
              <a:t>뒤로가기</a:t>
            </a:r>
            <a:r>
              <a:rPr lang="ko-KR" altLang="en-US" sz="1100" b="1" dirty="0" smtClean="0"/>
              <a:t>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개수 증가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컬렉션 항목 추가 </a:t>
            </a:r>
            <a:r>
              <a:rPr lang="en-US" altLang="ko-KR" sz="2400" b="1" dirty="0" smtClean="0"/>
              <a:t>(</a:t>
            </a:r>
            <a:r>
              <a:rPr lang="en-US" altLang="ko-KR" sz="2400" b="1" dirty="0"/>
              <a:t>2</a:t>
            </a:r>
            <a:r>
              <a:rPr lang="en-US" altLang="ko-KR" sz="2400" b="1" dirty="0" smtClean="0"/>
              <a:t>/2)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38846" y="1634052"/>
            <a:ext cx="1526554" cy="13327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80806" y="1486084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36603" y="1177983"/>
            <a:ext cx="144318" cy="13180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337476" y="1023893"/>
            <a:ext cx="261818" cy="261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41800" y="2731131"/>
            <a:ext cx="107950" cy="391828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025241" y="2569895"/>
            <a:ext cx="261818" cy="261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90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5548" cy="4860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1. </a:t>
            </a:r>
            <a:r>
              <a:rPr lang="ko-KR" altLang="en-US" sz="1100" b="1" dirty="0" smtClean="0"/>
              <a:t>필수 </a:t>
            </a:r>
            <a:r>
              <a:rPr lang="ko-KR" altLang="en-US" sz="1100" b="1" dirty="0"/>
              <a:t>실행</a:t>
            </a:r>
            <a:endParaRPr lang="en-US" altLang="ko-KR" sz="1100" b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/>
              <a:t>임의 </a:t>
            </a:r>
            <a:r>
              <a:rPr lang="en-US" altLang="ko-KR" sz="1100" dirty="0"/>
              <a:t>: </a:t>
            </a:r>
            <a:r>
              <a:rPr lang="ko-KR" altLang="en-US" sz="1100" dirty="0"/>
              <a:t>동일 순서의 누구라도 승인하면 해당 순서의 결재는 완료 처리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dirty="0"/>
              <a:t>전체 </a:t>
            </a:r>
            <a:r>
              <a:rPr lang="en-US" altLang="ko-KR" sz="1100" dirty="0"/>
              <a:t>: </a:t>
            </a:r>
            <a:r>
              <a:rPr lang="ko-KR" altLang="en-US" sz="1100" dirty="0"/>
              <a:t>동일 순서의 모두가 승인해야만 해당 순서의 결재가 완료 처리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b="1" dirty="0" smtClean="0"/>
              <a:t>2. </a:t>
            </a:r>
            <a:r>
              <a:rPr lang="ko-KR" altLang="en-US" sz="1100" b="1" dirty="0" smtClean="0"/>
              <a:t>완료 </a:t>
            </a:r>
            <a:r>
              <a:rPr lang="ko-KR" altLang="en-US" sz="1100" b="1" dirty="0"/>
              <a:t>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 startAt="15"/>
            </a:pPr>
            <a:endParaRPr lang="en-US" altLang="ko-KR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작성 마법사 </a:t>
            </a:r>
            <a:r>
              <a:rPr lang="en-US" altLang="ko-KR" sz="2400" b="1" dirty="0" smtClean="0"/>
              <a:t>(4/4)</a:t>
            </a: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83667" y="1659373"/>
            <a:ext cx="711200" cy="17789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618296" y="1450409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47208" y="5469029"/>
            <a:ext cx="352425" cy="18247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650901" y="5280421"/>
            <a:ext cx="290378" cy="2780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 라인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48803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836712"/>
            <a:ext cx="6469550" cy="33146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**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지침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완료 예정일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멤버는 필수임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endParaRPr lang="en-US" altLang="ko-KR" sz="1100" b="1" dirty="0" smtClean="0"/>
          </a:p>
          <a:p>
            <a:pPr marL="228600" indent="-228600">
              <a:buFont typeface="Arial" panose="020B0604020202020204" pitchFamily="34" charset="0"/>
              <a:buAutoNum type="arabicPeriod"/>
            </a:pPr>
            <a:r>
              <a:rPr lang="ko-KR" altLang="en-US" sz="1100" b="1" dirty="0"/>
              <a:t>단순 결재 라인 </a:t>
            </a:r>
            <a:r>
              <a:rPr lang="ko-KR" altLang="en-US" sz="1100" b="1" dirty="0" smtClean="0"/>
              <a:t>아이콘 </a:t>
            </a:r>
            <a:r>
              <a:rPr lang="ko-KR" altLang="en-US" sz="1100" b="1" dirty="0"/>
              <a:t>클릭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지침 입력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실행 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완료 예정일 지정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즉시 결재 라인 시작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ko-KR" altLang="en-US" sz="1100" dirty="0"/>
              <a:t>체크 시 완료 버튼 클릭과 동시에 결재가 시작됨</a:t>
            </a:r>
            <a:r>
              <a:rPr lang="en-US" altLang="ko-KR" sz="11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100" b="1" dirty="0"/>
              <a:t>위임 허용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멤버 추가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ko-KR" altLang="en-US" sz="1100" dirty="0" err="1"/>
              <a:t>결재자를</a:t>
            </a:r>
            <a:r>
              <a:rPr lang="ko-KR" altLang="en-US" sz="1100" dirty="0"/>
              <a:t> 검색하여 지정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b="1" dirty="0"/>
              <a:t>완료 클릭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단순 결재 라인 작성</a:t>
            </a:r>
            <a:endParaRPr lang="en-US" altLang="ko-KR" sz="2400" b="1" dirty="0" smtClean="0"/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2695" y="836712"/>
            <a:ext cx="164093" cy="17789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345975" y="646036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93" y="1611069"/>
            <a:ext cx="5553095" cy="48725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23343" y="2546869"/>
            <a:ext cx="585233" cy="27862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25932" y="2664961"/>
            <a:ext cx="2831084" cy="65431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3402103" y="2484859"/>
            <a:ext cx="290378" cy="2780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31497" y="2935224"/>
            <a:ext cx="218911" cy="16459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868670" y="2292249"/>
            <a:ext cx="290378" cy="2780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375946" y="2686828"/>
            <a:ext cx="290378" cy="2780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21246" y="3099816"/>
            <a:ext cx="1123198" cy="11610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765972" y="2910914"/>
            <a:ext cx="290378" cy="2780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27342" y="3224784"/>
            <a:ext cx="1123198" cy="11610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056359" y="3231607"/>
            <a:ext cx="290378" cy="2780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47020" y="3701919"/>
            <a:ext cx="2175868" cy="57634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851837" y="3525369"/>
            <a:ext cx="290378" cy="2780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31497" y="6240814"/>
            <a:ext cx="349931" cy="21013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135721" y="6042897"/>
            <a:ext cx="290378" cy="2780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 라인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93495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3"/>
            <a:ext cx="6395674" cy="7617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**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지침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완료 예정일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멤버는 필수임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제거하려는 결재 라인 체크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en-US" altLang="ko-KR" sz="1100" b="1" dirty="0" smtClean="0"/>
              <a:t>…</a:t>
            </a:r>
            <a:r>
              <a:rPr lang="ko-KR" altLang="en-US" sz="1100" b="1" dirty="0" smtClean="0"/>
              <a:t>을 클릭해 결재 라인 템플릿 검색해 지정 가능</a:t>
            </a:r>
            <a:endParaRPr lang="en-US" altLang="ko-KR" sz="1100" b="1" dirty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완료</a:t>
            </a:r>
            <a:r>
              <a:rPr lang="en-US" altLang="ko-KR" sz="1100" b="1" dirty="0"/>
              <a:t>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AutoNum type="arabicPeriod"/>
            </a:pPr>
            <a:r>
              <a:rPr lang="ko-KR" altLang="en-US" sz="1100" b="1" dirty="0" smtClean="0"/>
              <a:t>제거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결재 라인 승인 관리</a:t>
            </a:r>
            <a:endParaRPr lang="en-US" altLang="ko-KR" sz="2400" b="1" dirty="0" smtClean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결재 라인</a:t>
            </a:r>
            <a:endParaRPr lang="en-US" altLang="ko-KR" sz="2400" b="1" dirty="0" smtClean="0"/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01199" y="823335"/>
            <a:ext cx="164093" cy="177893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522588" y="660091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58" y="1632673"/>
            <a:ext cx="5142786" cy="32507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57256" y="2545077"/>
            <a:ext cx="1699768" cy="37727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57323" y="2638892"/>
            <a:ext cx="194109" cy="173736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363344" y="2368417"/>
            <a:ext cx="290378" cy="2780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349047" y="2466946"/>
            <a:ext cx="290378" cy="2780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29496" y="4683369"/>
            <a:ext cx="335348" cy="19536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384306" y="4497352"/>
            <a:ext cx="290378" cy="2780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5020790"/>
            <a:ext cx="4897253" cy="124081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9" name="구부러진 연결선 8"/>
          <p:cNvCxnSpPr>
            <a:stCxn id="28" idx="3"/>
          </p:cNvCxnSpPr>
          <p:nvPr/>
        </p:nvCxnSpPr>
        <p:spPr>
          <a:xfrm flipH="1">
            <a:off x="2399451" y="4781050"/>
            <a:ext cx="2465393" cy="950883"/>
          </a:xfrm>
          <a:prstGeom prst="curvedConnector3">
            <a:avLst>
              <a:gd name="adj1" fmla="val -1847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28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09" b="630"/>
          <a:stretch/>
        </p:blipFill>
        <p:spPr>
          <a:xfrm>
            <a:off x="213360" y="836712"/>
            <a:ext cx="6532780" cy="24043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b="1" dirty="0"/>
              <a:t>** </a:t>
            </a:r>
            <a:r>
              <a:rPr lang="ko-KR" altLang="en-US" sz="1200" b="1" dirty="0"/>
              <a:t>빨간색 </a:t>
            </a:r>
            <a:r>
              <a:rPr lang="ko-KR" altLang="en-US" sz="1200" b="1" dirty="0" err="1"/>
              <a:t>기울임꼴</a:t>
            </a:r>
            <a:r>
              <a:rPr lang="ko-KR" altLang="en-US" sz="1200" b="1" dirty="0"/>
              <a:t> 필드는 필수</a:t>
            </a: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 smtClean="0"/>
          </a:p>
          <a:p>
            <a:pPr marL="228600" indent="-228600">
              <a:buAutoNum type="arabicPeriod"/>
            </a:pPr>
            <a:r>
              <a:rPr lang="ko-KR" altLang="en-US" sz="1200" b="1" dirty="0" smtClean="0"/>
              <a:t>라이프사이클 클릭</a:t>
            </a:r>
            <a:endParaRPr lang="en-US" altLang="ko-KR" sz="1200" b="1" dirty="0" smtClean="0"/>
          </a:p>
          <a:p>
            <a:pPr marL="228600" indent="-228600">
              <a:buAutoNum type="arabicPeriod"/>
            </a:pPr>
            <a:r>
              <a:rPr lang="ko-KR" altLang="en-US" sz="1200" b="1" dirty="0" err="1" smtClean="0"/>
              <a:t>승인자</a:t>
            </a:r>
            <a:r>
              <a:rPr lang="ko-KR" altLang="en-US" sz="1200" b="1" dirty="0" smtClean="0"/>
              <a:t> 추가 클릭</a:t>
            </a:r>
            <a:endParaRPr lang="en-US" altLang="ko-KR" sz="1200" b="1" dirty="0"/>
          </a:p>
          <a:p>
            <a:pPr marL="228600" indent="-228600">
              <a:buAutoNum type="arabicPeriod"/>
            </a:pPr>
            <a:r>
              <a:rPr lang="en-US" altLang="ko-KR" sz="1200" b="1" dirty="0" smtClean="0"/>
              <a:t>…</a:t>
            </a:r>
            <a:r>
              <a:rPr lang="ko-KR" altLang="en-US" sz="1200" b="1" dirty="0" smtClean="0"/>
              <a:t>을 클릭해 </a:t>
            </a:r>
            <a:r>
              <a:rPr lang="ko-KR" altLang="en-US" sz="1200" b="1" dirty="0" err="1" smtClean="0"/>
              <a:t>승인자</a:t>
            </a:r>
            <a:r>
              <a:rPr lang="ko-KR" altLang="en-US" sz="1200" b="1" dirty="0" smtClean="0"/>
              <a:t> 추가</a:t>
            </a:r>
            <a:endParaRPr lang="en-US" altLang="ko-KR" sz="1200" b="1" dirty="0" smtClean="0"/>
          </a:p>
          <a:p>
            <a:pPr marL="228600" indent="-228600">
              <a:buAutoNum type="arabicPeriod"/>
            </a:pPr>
            <a:r>
              <a:rPr lang="ko-KR" altLang="en-US" sz="1200" b="1" dirty="0" err="1" smtClean="0"/>
              <a:t>승인자</a:t>
            </a:r>
            <a:r>
              <a:rPr lang="ko-KR" altLang="en-US" sz="1200" b="1" dirty="0" smtClean="0"/>
              <a:t> 클릭</a:t>
            </a:r>
            <a:endParaRPr lang="en-US" altLang="ko-KR" sz="1200" b="1" dirty="0" smtClean="0"/>
          </a:p>
          <a:p>
            <a:pPr marL="228600" indent="-228600">
              <a:buAutoNum type="arabicPeriod"/>
            </a:pPr>
            <a:r>
              <a:rPr lang="ko-KR" altLang="en-US" sz="1200" b="1" dirty="0" smtClean="0"/>
              <a:t>확인 클릭</a:t>
            </a:r>
            <a:endParaRPr lang="en-US" altLang="ko-KR" sz="12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승인자</a:t>
            </a:r>
            <a:r>
              <a:rPr lang="ko-KR" altLang="en-US" sz="2400" b="1" dirty="0" smtClean="0"/>
              <a:t> 추가 </a:t>
            </a:r>
            <a:r>
              <a:rPr lang="en-US" altLang="ko-KR" sz="2400" b="1" dirty="0" smtClean="0"/>
              <a:t>(1/2)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라이프사이클</a:t>
            </a:r>
            <a:endParaRPr lang="en-US" altLang="ko-KR" sz="2400" b="1" dirty="0" smtClean="0"/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4479" y="2377815"/>
            <a:ext cx="426561" cy="12662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99919" y="2188094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20800" y="2231976"/>
            <a:ext cx="152400" cy="14583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137985" y="2006985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3313281"/>
            <a:ext cx="4769886" cy="30782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16565" y="4528063"/>
            <a:ext cx="184404" cy="17646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335119" y="4272160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>
            <a:stCxn id="23" idx="3"/>
            <a:endCxn id="14" idx="1"/>
          </p:cNvCxnSpPr>
          <p:nvPr/>
        </p:nvCxnSpPr>
        <p:spPr>
          <a:xfrm>
            <a:off x="2500969" y="4616296"/>
            <a:ext cx="1025594" cy="2464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563" y="3527316"/>
            <a:ext cx="3861594" cy="267093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65403" y="3911600"/>
            <a:ext cx="1878663" cy="28786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401983" y="3694282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761230" y="6065854"/>
            <a:ext cx="301812" cy="12393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904126" y="5829910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88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94" y="3351900"/>
            <a:ext cx="4173524" cy="30820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09" b="630"/>
          <a:stretch/>
        </p:blipFill>
        <p:spPr>
          <a:xfrm>
            <a:off x="213360" y="836712"/>
            <a:ext cx="6532780" cy="24043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b="1" dirty="0"/>
              <a:t>** </a:t>
            </a:r>
            <a:r>
              <a:rPr lang="ko-KR" altLang="en-US" sz="1200" b="1" dirty="0"/>
              <a:t>빨간색 </a:t>
            </a:r>
            <a:r>
              <a:rPr lang="ko-KR" altLang="en-US" sz="1200" b="1" dirty="0" err="1"/>
              <a:t>기울임꼴</a:t>
            </a:r>
            <a:r>
              <a:rPr lang="ko-KR" altLang="en-US" sz="1200" b="1" dirty="0"/>
              <a:t> 필드는 필수</a:t>
            </a:r>
            <a:endParaRPr lang="en-US" altLang="ko-KR" sz="1200" b="1" dirty="0"/>
          </a:p>
          <a:p>
            <a:pPr marL="0" indent="0">
              <a:buNone/>
            </a:pPr>
            <a:endParaRPr lang="en-US" altLang="ko-KR" sz="1200" b="1" dirty="0" smtClean="0"/>
          </a:p>
          <a:p>
            <a:pPr marL="228600" indent="-228600">
              <a:buAutoNum type="arabicPeriod"/>
            </a:pPr>
            <a:r>
              <a:rPr lang="ko-KR" altLang="en-US" sz="1200" b="1" dirty="0" smtClean="0"/>
              <a:t>제목 내용 입력</a:t>
            </a:r>
            <a:endParaRPr lang="en-US" altLang="ko-KR" sz="1200" b="1" dirty="0" smtClean="0"/>
          </a:p>
          <a:p>
            <a:pPr marL="228600" indent="-228600">
              <a:buAutoNum type="arabicPeriod"/>
            </a:pPr>
            <a:r>
              <a:rPr lang="ko-KR" altLang="en-US" sz="1200" b="1" dirty="0" smtClean="0"/>
              <a:t>지침 내용 입력</a:t>
            </a:r>
            <a:endParaRPr lang="en-US" altLang="ko-KR" sz="1200" b="1" dirty="0" smtClean="0"/>
          </a:p>
          <a:p>
            <a:pPr marL="228600" indent="-228600">
              <a:buAutoNum type="arabicPeriod"/>
            </a:pPr>
            <a:r>
              <a:rPr lang="ko-KR" altLang="en-US" sz="1200" b="1" dirty="0" smtClean="0"/>
              <a:t>완료 예정일 지정</a:t>
            </a:r>
            <a:endParaRPr lang="en-US" altLang="ko-KR" sz="1200" b="1" dirty="0" smtClean="0"/>
          </a:p>
          <a:p>
            <a:pPr marL="228600" indent="-228600">
              <a:buAutoNum type="arabicPeriod"/>
            </a:pPr>
            <a:r>
              <a:rPr lang="ko-KR" altLang="en-US" sz="1200" b="1" dirty="0" smtClean="0"/>
              <a:t>완료 클릭</a:t>
            </a:r>
            <a:endParaRPr lang="en-US" altLang="ko-KR" sz="1200" b="1" dirty="0" smtClean="0"/>
          </a:p>
          <a:p>
            <a:pPr marL="228600" indent="-228600">
              <a:buAutoNum type="arabicPeriod"/>
            </a:pPr>
            <a:r>
              <a:rPr lang="ko-KR" altLang="en-US" sz="1200" b="1" dirty="0" smtClean="0"/>
              <a:t>추가된 </a:t>
            </a:r>
            <a:r>
              <a:rPr lang="ko-KR" altLang="en-US" sz="1200" b="1" dirty="0" err="1" smtClean="0"/>
              <a:t>승인자</a:t>
            </a:r>
            <a:r>
              <a:rPr lang="ko-KR" altLang="en-US" sz="1200" b="1" dirty="0" smtClean="0"/>
              <a:t> 확인</a:t>
            </a:r>
            <a:endParaRPr lang="en-US" altLang="ko-KR" sz="12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승인자</a:t>
            </a:r>
            <a:r>
              <a:rPr lang="ko-KR" altLang="en-US" sz="2400" b="1" dirty="0" smtClean="0"/>
              <a:t> 추가 </a:t>
            </a:r>
            <a:r>
              <a:rPr lang="en-US" altLang="ko-KR" sz="2400" b="1" dirty="0" smtClean="0"/>
              <a:t>(2/2)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라이프사이클</a:t>
            </a:r>
            <a:endParaRPr lang="en-US" altLang="ko-KR" sz="2400" b="1" dirty="0" smtClean="0"/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21314" y="6277728"/>
            <a:ext cx="273867" cy="16093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850767" y="4345673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01608" y="2849832"/>
            <a:ext cx="137160" cy="113502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837733" y="4700666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20800" y="2231976"/>
            <a:ext cx="152400" cy="145839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05767" y="5227726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50652" y="4753269"/>
            <a:ext cx="3305059" cy="500295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483213" y="6070196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18987" y="5317121"/>
            <a:ext cx="2535609" cy="643411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49021" y="4585602"/>
            <a:ext cx="991445" cy="11339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616" y="3537829"/>
            <a:ext cx="5049332" cy="13707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76616" y="4740735"/>
            <a:ext cx="5049332" cy="167887"/>
          </a:xfrm>
          <a:prstGeom prst="roundRect">
            <a:avLst>
              <a:gd name="adj" fmla="val 559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372645" y="4560158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54" y="840044"/>
            <a:ext cx="5309727" cy="309086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컬렉션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컬렉션 복사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제목 지정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컬렉션 복사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본 컬렉션과 복사된 컬렉션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컬렉션 복사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23574" y="1316569"/>
            <a:ext cx="173942" cy="14605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920879" y="1536446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05234" y="2201346"/>
            <a:ext cx="1664126" cy="13545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220205" y="1120205"/>
            <a:ext cx="261818" cy="261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702038" y="2041917"/>
            <a:ext cx="261818" cy="261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02033" y="1667356"/>
            <a:ext cx="779684" cy="11699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42641" y="3789680"/>
            <a:ext cx="223719" cy="12217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73" y="2630348"/>
            <a:ext cx="2847935" cy="130055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8" name="꺾인 연결선 7"/>
          <p:cNvCxnSpPr>
            <a:stCxn id="16" idx="0"/>
            <a:endCxn id="6" idx="1"/>
          </p:cNvCxnSpPr>
          <p:nvPr/>
        </p:nvCxnSpPr>
        <p:spPr>
          <a:xfrm rot="5400000" flipH="1" flipV="1">
            <a:off x="5153111" y="3182018"/>
            <a:ext cx="509053" cy="70627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5035450" y="3566409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60772" y="2630348"/>
            <a:ext cx="2847936" cy="1300557"/>
          </a:xfrm>
          <a:prstGeom prst="roundRect">
            <a:avLst>
              <a:gd name="adj" fmla="val 338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629863" y="2499438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794" y="4295931"/>
            <a:ext cx="3361173" cy="14149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0" y="4293558"/>
            <a:ext cx="3267332" cy="141733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4293558"/>
            <a:ext cx="6996287" cy="1417335"/>
          </a:xfrm>
          <a:prstGeom prst="roundRect">
            <a:avLst>
              <a:gd name="adj" fmla="val 338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8768" y="4131890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20" name="꺾인 연결선 19"/>
          <p:cNvCxnSpPr>
            <a:stCxn id="11" idx="3"/>
            <a:endCxn id="9" idx="1"/>
          </p:cNvCxnSpPr>
          <p:nvPr/>
        </p:nvCxnSpPr>
        <p:spPr>
          <a:xfrm>
            <a:off x="3467012" y="5002226"/>
            <a:ext cx="367782" cy="1186"/>
          </a:xfrm>
          <a:prstGeom prst="bentConnector3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46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79" y="1951977"/>
            <a:ext cx="4049287" cy="28583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407"/>
            <a:ext cx="6526706" cy="96185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컬렉션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컬렉션만 체크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컬렉션 </a:t>
            </a:r>
            <a:r>
              <a:rPr lang="ko-KR" altLang="en-US" sz="2400" b="1" dirty="0" smtClean="0"/>
              <a:t>삭제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컬렉션만 삭제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93448" y="978117"/>
            <a:ext cx="173942" cy="14605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95258" y="1280907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480419" y="782373"/>
            <a:ext cx="261818" cy="261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65248" y="1443779"/>
            <a:ext cx="866092" cy="22077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73827" y="4666266"/>
            <a:ext cx="251413" cy="13492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718327" y="4468693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6279" y="2255931"/>
            <a:ext cx="4049287" cy="1072128"/>
          </a:xfrm>
          <a:prstGeom prst="roundRect">
            <a:avLst>
              <a:gd name="adj" fmla="val 859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055492" y="2121568"/>
            <a:ext cx="261818" cy="261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79" y="4979888"/>
            <a:ext cx="5920385" cy="12273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6279" y="5755906"/>
            <a:ext cx="5920385" cy="451323"/>
          </a:xfrm>
          <a:prstGeom prst="roundRect">
            <a:avLst>
              <a:gd name="adj" fmla="val 490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1199" y="5624994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54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4163153" cy="23634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/>
              <a:t>컬렉션 및 컬렉션의 모든 </a:t>
            </a:r>
            <a:r>
              <a:rPr lang="ko-KR" altLang="en-US" sz="1100" b="1" dirty="0" smtClean="0"/>
              <a:t>항목 </a:t>
            </a:r>
            <a:r>
              <a:rPr lang="en-US" altLang="ko-KR" sz="1100" b="1" dirty="0" smtClean="0"/>
              <a:t>: </a:t>
            </a:r>
            <a:r>
              <a:rPr lang="ko-KR" altLang="en-US" sz="1100" b="1" dirty="0" smtClean="0"/>
              <a:t>컬렉션과 </a:t>
            </a:r>
            <a:r>
              <a:rPr lang="ko-KR" altLang="en-US" sz="1100" b="1" dirty="0"/>
              <a:t>삭제 액세스 권한이 있는 컬렉션의 모든 항목을 </a:t>
            </a:r>
            <a:r>
              <a:rPr lang="ko-KR" altLang="en-US" sz="1100" b="1" dirty="0" smtClean="0"/>
              <a:t>삭제한다</a:t>
            </a:r>
            <a:r>
              <a:rPr lang="en-US" altLang="ko-KR" sz="1100" b="1" dirty="0" smtClean="0"/>
              <a:t>.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삭제하려는 </a:t>
            </a:r>
            <a:r>
              <a:rPr lang="ko-KR" altLang="en-US" sz="1100" b="1" dirty="0" smtClean="0"/>
              <a:t>컬렉션 </a:t>
            </a:r>
            <a:r>
              <a:rPr lang="ko-KR" altLang="en-US" sz="1100" b="1" dirty="0" smtClean="0"/>
              <a:t>체크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컬렉션에 있는 파일 확인</a:t>
            </a:r>
            <a:r>
              <a:rPr lang="en-US" altLang="ko-KR" sz="1100" b="1" dirty="0" smtClean="0"/>
              <a:t>)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아이콘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컬렉션과 컬렉션의 모든 항목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704236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컬렉션 </a:t>
            </a:r>
            <a:r>
              <a:rPr lang="ko-KR" altLang="en-US" sz="2400" b="1" dirty="0" smtClean="0"/>
              <a:t>삭제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컬렉션과 컬렉션의 모든 항목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38913" y="1653747"/>
            <a:ext cx="231517" cy="19439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541580" y="1469083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17729" y="2192997"/>
            <a:ext cx="1455388" cy="19645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430" y="2471382"/>
            <a:ext cx="4038780" cy="254871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59923" y="2471382"/>
            <a:ext cx="4049287" cy="1019186"/>
          </a:xfrm>
          <a:prstGeom prst="roundRect">
            <a:avLst>
              <a:gd name="adj" fmla="val 859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538465" y="2327383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76241" y="4872472"/>
            <a:ext cx="251413" cy="13492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201300" y="4674508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561397" y="2009753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rcRect t="3548" b="1"/>
          <a:stretch/>
        </p:blipFill>
        <p:spPr>
          <a:xfrm>
            <a:off x="199680" y="4242816"/>
            <a:ext cx="5624998" cy="19115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1" y="5248656"/>
            <a:ext cx="1912584" cy="906920"/>
          </a:xfrm>
          <a:prstGeom prst="roundRect">
            <a:avLst>
              <a:gd name="adj" fmla="val 859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913407" y="5104655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49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1" y="2727525"/>
            <a:ext cx="6503805" cy="328747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6712"/>
            <a:ext cx="6505187" cy="16341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다시 </a:t>
            </a:r>
            <a:r>
              <a:rPr lang="en-US" altLang="ko-KR" sz="1100" b="1" dirty="0" smtClean="0"/>
              <a:t>Project Management</a:t>
            </a:r>
            <a:r>
              <a:rPr lang="ko-KR" altLang="en-US" sz="1100" b="1" dirty="0" smtClean="0"/>
              <a:t>로 돌아와서 스케줄로 돌아가기</a:t>
            </a:r>
            <a:endParaRPr lang="en-US" altLang="ko-KR" sz="1100" b="1" dirty="0" smtClean="0"/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</a:t>
            </a:r>
            <a:r>
              <a:rPr lang="ko-KR" altLang="en-US" sz="1100" b="1" dirty="0" smtClean="0"/>
              <a:t>항목을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아이콘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클립보드에 추가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우측에 </a:t>
            </a:r>
            <a:r>
              <a:rPr lang="ko-KR" altLang="en-US" sz="1100" b="1" dirty="0" err="1" smtClean="0"/>
              <a:t>바로가기</a:t>
            </a:r>
            <a:r>
              <a:rPr lang="ko-KR" altLang="en-US" sz="1100" b="1" dirty="0" smtClean="0"/>
              <a:t> 창이 열림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클립보드 추가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클립보드에 추가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2162" y="1537760"/>
            <a:ext cx="161525" cy="16582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30088" y="1400541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57926" y="976854"/>
            <a:ext cx="262395" cy="23311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127016" y="831585"/>
            <a:ext cx="261818" cy="261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300258" y="1196988"/>
            <a:ext cx="823007" cy="18380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974283" y="1051230"/>
            <a:ext cx="261818" cy="261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stCxn id="25" idx="2"/>
            <a:endCxn id="27" idx="0"/>
          </p:cNvCxnSpPr>
          <p:nvPr/>
        </p:nvCxnSpPr>
        <p:spPr>
          <a:xfrm>
            <a:off x="3711762" y="1380790"/>
            <a:ext cx="2337305" cy="1518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93267" y="2899699"/>
            <a:ext cx="1311599" cy="1710802"/>
          </a:xfrm>
          <a:prstGeom prst="roundRect">
            <a:avLst>
              <a:gd name="adj" fmla="val 63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262357" y="2780344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63411" y="3572933"/>
            <a:ext cx="1150553" cy="397934"/>
          </a:xfrm>
          <a:prstGeom prst="roundRect">
            <a:avLst>
              <a:gd name="adj" fmla="val 63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443047" y="3383134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23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505187" cy="16341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항목을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아이콘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새로 만들기 </a:t>
            </a:r>
            <a:r>
              <a:rPr lang="en-US" altLang="ko-KR" sz="1100" b="1" dirty="0" smtClean="0"/>
              <a:t>/ </a:t>
            </a:r>
            <a:r>
              <a:rPr lang="ko-KR" altLang="en-US" sz="1100" b="1" dirty="0" smtClean="0"/>
              <a:t>컬렉션에 추가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컬렉션을 선택하거나 새로운 컬렉션의 이름을 입력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바로가기에서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클립보드에 추가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2639953"/>
            <a:ext cx="3827115" cy="28190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883" y="2639953"/>
            <a:ext cx="2632983" cy="328486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2162" y="1537760"/>
            <a:ext cx="161525" cy="16582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01942" y="1354354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57926" y="976854"/>
            <a:ext cx="262395" cy="23311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127016" y="841210"/>
            <a:ext cx="261818" cy="261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90044" y="1349390"/>
            <a:ext cx="995839" cy="18380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136901" y="1212028"/>
            <a:ext cx="261818" cy="261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stCxn id="25" idx="2"/>
            <a:endCxn id="11" idx="0"/>
          </p:cNvCxnSpPr>
          <p:nvPr/>
        </p:nvCxnSpPr>
        <p:spPr>
          <a:xfrm flipH="1">
            <a:off x="2113237" y="1533192"/>
            <a:ext cx="1674727" cy="11067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4425695"/>
            <a:ext cx="3827115" cy="146305"/>
          </a:xfrm>
          <a:prstGeom prst="roundRect">
            <a:avLst>
              <a:gd name="adj" fmla="val 358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6852" y="4282535"/>
            <a:ext cx="261818" cy="261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78714" y="4049460"/>
            <a:ext cx="2626152" cy="793473"/>
          </a:xfrm>
          <a:prstGeom prst="roundRect">
            <a:avLst>
              <a:gd name="adj" fmla="val 358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976166" y="3918549"/>
            <a:ext cx="261818" cy="261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13139" y="5273418"/>
            <a:ext cx="253605" cy="176406"/>
          </a:xfrm>
          <a:prstGeom prst="roundRect">
            <a:avLst>
              <a:gd name="adj" fmla="val 358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210817" y="5133365"/>
            <a:ext cx="261818" cy="261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90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91856" cy="203450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/>
              <a:t>다양한 디스플레이 모드 간에 전환하여 </a:t>
            </a:r>
            <a:r>
              <a:rPr lang="ko-KR" altLang="en-US" sz="1100" b="1" dirty="0" err="1"/>
              <a:t>북마크를</a:t>
            </a:r>
            <a:r>
              <a:rPr lang="ko-KR" altLang="en-US" sz="1100" b="1" dirty="0"/>
              <a:t> 볼 수 있습니다</a:t>
            </a:r>
            <a:r>
              <a:rPr lang="en-US" altLang="ko-KR" sz="1100" b="1" dirty="0"/>
              <a:t>.</a:t>
            </a:r>
            <a:endParaRPr lang="en-US" altLang="ko-KR" sz="1100" b="1" dirty="0" smtClean="0"/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Display Mode </a:t>
            </a:r>
            <a:r>
              <a:rPr lang="ko-KR" altLang="en-US" sz="1100" b="1" dirty="0" smtClean="0"/>
              <a:t>아이콘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</a:t>
            </a:r>
            <a:endParaRPr lang="en-US" altLang="ko-KR" sz="1100" dirty="0"/>
          </a:p>
          <a:p>
            <a:pPr marL="171450" indent="-171450"/>
            <a:r>
              <a:rPr lang="ko-KR" altLang="en-US" sz="1100" b="1" dirty="0" smtClean="0"/>
              <a:t>테이블 </a:t>
            </a:r>
            <a:r>
              <a:rPr lang="en-US" altLang="ko-KR" sz="1100" b="1" dirty="0" smtClean="0"/>
              <a:t>: </a:t>
            </a:r>
            <a:r>
              <a:rPr lang="ko-KR" altLang="en-US" sz="1100" dirty="0" smtClean="0"/>
              <a:t>테이블 형식으로 표시</a:t>
            </a:r>
            <a:endParaRPr lang="en-US" altLang="ko-KR" sz="1100" dirty="0" smtClean="0"/>
          </a:p>
          <a:p>
            <a:pPr marL="171450" indent="-171450"/>
            <a:r>
              <a:rPr lang="ko-KR" altLang="en-US" sz="1100" b="1" dirty="0" err="1" smtClean="0"/>
              <a:t>섬네일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:</a:t>
            </a:r>
            <a:r>
              <a:rPr lang="en-US" altLang="ko-KR" sz="1100" dirty="0" smtClean="0"/>
              <a:t> </a:t>
            </a:r>
            <a:r>
              <a:rPr lang="ko-KR" altLang="en-US" sz="1100" dirty="0" err="1" smtClean="0"/>
              <a:t>섬네일</a:t>
            </a:r>
            <a:r>
              <a:rPr lang="ko-KR" altLang="en-US" sz="1100" dirty="0" smtClean="0"/>
              <a:t> 형식으로 표시</a:t>
            </a:r>
            <a:endParaRPr lang="en-US" altLang="ko-KR" sz="1100" dirty="0" smtClean="0"/>
          </a:p>
          <a:p>
            <a:pPr marL="171450" indent="-171450"/>
            <a:r>
              <a:rPr lang="ko-KR" altLang="en-US" sz="1100" b="1" dirty="0" smtClean="0"/>
              <a:t>그래프 </a:t>
            </a:r>
            <a:r>
              <a:rPr lang="en-US" altLang="ko-KR" sz="1100" b="1" dirty="0" smtClean="0"/>
              <a:t>: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그래프 형식으로 표시</a:t>
            </a:r>
            <a:endParaRPr lang="en-US" altLang="ko-KR" sz="1100" dirty="0" smtClean="0"/>
          </a:p>
          <a:p>
            <a:pPr marL="171450" indent="-171450"/>
            <a:endParaRPr lang="en-US" altLang="ko-KR" sz="1100" dirty="0"/>
          </a:p>
          <a:p>
            <a:pPr marL="0" indent="0">
              <a:buNone/>
            </a:pPr>
            <a:r>
              <a:rPr lang="en-US" altLang="ko-KR" sz="1100" b="1" dirty="0" smtClean="0"/>
              <a:t>2. </a:t>
            </a:r>
            <a:r>
              <a:rPr lang="ko-KR" altLang="en-US" sz="1100" b="1" dirty="0" smtClean="0"/>
              <a:t>테이블 형식으로 표시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3. </a:t>
            </a:r>
            <a:r>
              <a:rPr lang="ko-KR" altLang="en-US" sz="1100" b="1" dirty="0" err="1" smtClean="0"/>
              <a:t>섬네일</a:t>
            </a:r>
            <a:r>
              <a:rPr lang="ko-KR" altLang="en-US" sz="1100" b="1" dirty="0" smtClean="0"/>
              <a:t> 형식으로 표시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4. </a:t>
            </a:r>
            <a:r>
              <a:rPr lang="ko-KR" altLang="en-US" sz="1100" b="1" dirty="0" smtClean="0"/>
              <a:t>그래프 형식으로 표시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Display Mode</a:t>
            </a:r>
            <a:endParaRPr lang="ko-KR" altLang="en-US" sz="24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2972112"/>
            <a:ext cx="6591856" cy="15801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4710916"/>
            <a:ext cx="6591856" cy="174227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69267" y="1002453"/>
            <a:ext cx="330867" cy="2221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181125" y="888707"/>
            <a:ext cx="238016" cy="238016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14951" y="1225253"/>
            <a:ext cx="1303576" cy="55274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16512" y="1382616"/>
            <a:ext cx="238016" cy="238016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7018" y="2853103"/>
            <a:ext cx="238016" cy="238016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0671" y="4591907"/>
            <a:ext cx="238016" cy="238016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27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48815"/>
            <a:ext cx="6533635" cy="20864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테이블 요약 아이콘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ko-KR" altLang="en-US" sz="1100" dirty="0" err="1"/>
              <a:t>테이블요약</a:t>
            </a:r>
            <a:r>
              <a:rPr lang="en-US" altLang="ko-KR" sz="1100" dirty="0"/>
              <a:t> on/off</a:t>
            </a:r>
            <a:r>
              <a:rPr lang="ko-KR" altLang="en-US" sz="1100" dirty="0"/>
              <a:t> 로 </a:t>
            </a:r>
            <a:r>
              <a:rPr lang="en-US" altLang="ko-KR" sz="1100" dirty="0"/>
              <a:t>column</a:t>
            </a:r>
            <a:r>
              <a:rPr lang="ko-KR" altLang="en-US" sz="1100" dirty="0"/>
              <a:t>의 너비보다 많은 양의 텍스트가 있을 경우 </a:t>
            </a:r>
            <a:r>
              <a:rPr lang="en-US" altLang="ko-KR" sz="1100" dirty="0"/>
              <a:t>…</a:t>
            </a:r>
            <a:r>
              <a:rPr lang="ko-KR" altLang="en-US" sz="1100" dirty="0"/>
              <a:t>으로 표시될 때 클릭하면 전체 텍스트가 출력됨</a:t>
            </a:r>
            <a:r>
              <a:rPr lang="en-US" altLang="ko-KR" sz="1100" dirty="0" smtClean="0"/>
              <a:t>.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아이콘을 다시 클릭하면 원래 형식으로 바뀜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요약</a:t>
            </a:r>
            <a:endParaRPr lang="ko-KR" altLang="en-US" sz="24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8" y="3156257"/>
            <a:ext cx="6533636" cy="269590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26874" y="1088136"/>
            <a:ext cx="248585" cy="2221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689124" y="959808"/>
            <a:ext cx="238016" cy="21637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8" y="3706673"/>
            <a:ext cx="6533636" cy="2161438"/>
          </a:xfrm>
          <a:prstGeom prst="roundRect">
            <a:avLst>
              <a:gd name="adj" fmla="val 451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076058" y="3348980"/>
            <a:ext cx="199610" cy="17753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156659" y="3167700"/>
            <a:ext cx="238016" cy="21637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>
            <a:stCxn id="15" idx="2"/>
          </p:cNvCxnSpPr>
          <p:nvPr/>
        </p:nvCxnSpPr>
        <p:spPr>
          <a:xfrm flipH="1">
            <a:off x="5651166" y="1310270"/>
            <a:ext cx="1" cy="23964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49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8" y="836713"/>
            <a:ext cx="6557738" cy="36349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기능은 페이지는 선택한 값을 기준으로 목록을 </a:t>
            </a:r>
            <a:r>
              <a:rPr lang="ko-KR" altLang="en-US" sz="1100" b="1" dirty="0" smtClean="0"/>
              <a:t>구체화합니다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아이콘 클릭해 </a:t>
            </a: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기능 활성화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좌측 화면에서 원하는 유형을 체크</a:t>
            </a:r>
            <a:r>
              <a:rPr lang="en-US" altLang="ko-KR" sz="1100" b="1" dirty="0"/>
              <a:t/>
            </a:r>
            <a:br>
              <a:rPr lang="en-US" altLang="ko-KR" sz="1100" b="1" dirty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재설정을 누르면 초기화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체크를 하게 된다면 </a:t>
            </a: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아이콘이 변경되고 보이는 항목도 달라짐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닫기 클릭을 해도 </a:t>
            </a:r>
            <a:r>
              <a:rPr lang="ko-KR" altLang="en-US" sz="1100" b="1" dirty="0" err="1" smtClean="0"/>
              <a:t>필터링은</a:t>
            </a:r>
            <a:r>
              <a:rPr lang="ko-KR" altLang="en-US" sz="1100" b="1" dirty="0" smtClean="0"/>
              <a:t> 지속되며 처음으로 되돌리고 싶다면 재설정 클릭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데이터에 대한 </a:t>
            </a:r>
            <a:r>
              <a:rPr lang="ko-KR" altLang="en-US" sz="2400" b="1" dirty="0" err="1" smtClean="0"/>
              <a:t>필터링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기본 기능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8" y="1288220"/>
            <a:ext cx="1488199" cy="3027748"/>
          </a:xfrm>
          <a:prstGeom prst="roundRect">
            <a:avLst>
              <a:gd name="adj" fmla="val 451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0670" y="1155496"/>
            <a:ext cx="238016" cy="238016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13822" y="1580598"/>
            <a:ext cx="167778" cy="14749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122091" y="1383624"/>
            <a:ext cx="216379" cy="21637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8720" y="4332188"/>
            <a:ext cx="499157" cy="14152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687877" y="4247346"/>
            <a:ext cx="261819" cy="23801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7" y="4604371"/>
            <a:ext cx="6554481" cy="158467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0058" y="5492495"/>
            <a:ext cx="1260734" cy="60992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62813" y="5109250"/>
            <a:ext cx="191345" cy="24239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13427" y="5639956"/>
            <a:ext cx="4540731" cy="549087"/>
          </a:xfrm>
          <a:prstGeom prst="roundRect">
            <a:avLst>
              <a:gd name="adj" fmla="val 530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8768" y="4471646"/>
            <a:ext cx="261819" cy="23801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50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185" y="836710"/>
            <a:ext cx="3186492" cy="56164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14" y="836711"/>
            <a:ext cx="3162838" cy="56164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3854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Compass</a:t>
            </a:r>
            <a:r>
              <a:rPr lang="ko-KR" altLang="en-US" sz="1100" b="1" dirty="0" smtClean="0"/>
              <a:t>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내 역할에서 </a:t>
            </a:r>
            <a:r>
              <a:rPr lang="en-US" altLang="ko-KR" sz="1100" b="1" dirty="0" smtClean="0"/>
              <a:t>Project Manager</a:t>
            </a:r>
            <a:r>
              <a:rPr lang="ko-KR" altLang="en-US" sz="1100" b="1" dirty="0" smtClean="0"/>
              <a:t>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Project Management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아이콘을 클릭</a:t>
            </a:r>
            <a:endParaRPr lang="ko-KR" altLang="en-US" sz="1100" b="1" dirty="0"/>
          </a:p>
        </p:txBody>
      </p:sp>
      <p:sp>
        <p:nvSpPr>
          <p:cNvPr id="11" name="실행 단추: 돌아가기 10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7506DCD0-4A20-7CAC-0517-2E531B503C80}"/>
              </a:ext>
            </a:extLst>
          </p:cNvPr>
          <p:cNvSpPr/>
          <p:nvPr/>
        </p:nvSpPr>
        <p:spPr>
          <a:xfrm>
            <a:off x="9142804" y="5877272"/>
            <a:ext cx="504056" cy="504056"/>
          </a:xfrm>
          <a:prstGeom prst="actionButtonReturn">
            <a:avLst/>
          </a:prstGeom>
          <a:noFill/>
          <a:ln w="9525">
            <a:solidFill>
              <a:schemeClr val="tx1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App </a:t>
            </a:r>
            <a:r>
              <a:rPr lang="ko-KR" altLang="en-US" sz="2400" b="1" dirty="0" smtClean="0"/>
              <a:t>선택 기능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5" name="타원 14"/>
          <p:cNvSpPr/>
          <p:nvPr/>
        </p:nvSpPr>
        <p:spPr>
          <a:xfrm>
            <a:off x="571407" y="836361"/>
            <a:ext cx="497714" cy="470157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78595" y="717353"/>
            <a:ext cx="238016" cy="238016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4024" y="2512052"/>
            <a:ext cx="1033879" cy="32580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65017" y="2365612"/>
            <a:ext cx="238016" cy="238016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71589" y="1491386"/>
            <a:ext cx="578236" cy="65467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734293" y="1372378"/>
            <a:ext cx="238016" cy="238016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07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3"/>
            <a:ext cx="6539450" cy="33284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다중 선택 </a:t>
            </a:r>
            <a:r>
              <a:rPr lang="ko-KR" altLang="en-US" sz="1100" b="1" dirty="0"/>
              <a:t>기능은 각 선택 후 목록을 업데이트하지 않고 여러 항목을 </a:t>
            </a:r>
            <a:r>
              <a:rPr lang="ko-KR" altLang="en-US" sz="1100" b="1" dirty="0" smtClean="0"/>
              <a:t>선택하는 방법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아이콘 클릭해 </a:t>
            </a: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기능 활성화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다중 선택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체크 시 옆 필터 아이콘에 네모 칸이 생성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데이터에 대한 </a:t>
            </a:r>
            <a:r>
              <a:rPr lang="ko-KR" altLang="en-US" sz="2400" b="1" dirty="0" err="1" smtClean="0"/>
              <a:t>필터링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다중 선택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2888" y="996696"/>
            <a:ext cx="458787" cy="177088"/>
          </a:xfrm>
          <a:prstGeom prst="roundRect">
            <a:avLst>
              <a:gd name="adj" fmla="val 3947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77284" y="822232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95727" y="1280296"/>
            <a:ext cx="181567" cy="1440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086510" y="1046241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4312537"/>
            <a:ext cx="6539450" cy="14278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4312537"/>
            <a:ext cx="1583401" cy="1427864"/>
          </a:xfrm>
          <a:prstGeom prst="roundRect">
            <a:avLst>
              <a:gd name="adj" fmla="val 51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7284" y="4140199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78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AutoNum type="arabicPeriod" startAt="4"/>
            </a:pP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아이콘 클릭 시 아이콘이 변경</a:t>
            </a:r>
            <a:endParaRPr lang="en-US" altLang="ko-KR" sz="1100" b="1" dirty="0" smtClean="0"/>
          </a:p>
          <a:p>
            <a:pPr marL="228600" indent="-228600" defTabSz="914400">
              <a:buAutoNum type="arabicPeriod" startAt="4"/>
            </a:pPr>
            <a:r>
              <a:rPr lang="ko-KR" altLang="en-US" sz="1100" b="1" dirty="0" smtClean="0"/>
              <a:t>선택한 필터에 적용된 </a:t>
            </a:r>
            <a:r>
              <a:rPr lang="ko-KR" altLang="en-US" sz="1100" b="1" dirty="0" smtClean="0"/>
              <a:t>데이터만 출력</a:t>
            </a:r>
            <a:endParaRPr lang="en-US" altLang="ko-KR" sz="1100" b="1" dirty="0" smtClean="0"/>
          </a:p>
          <a:p>
            <a:pPr marL="228600" indent="-228600" defTabSz="914400">
              <a:buAutoNum type="arabicPeriod" startAt="4"/>
            </a:pPr>
            <a:r>
              <a:rPr lang="ko-KR" altLang="en-US" sz="1100" b="1" dirty="0" smtClean="0"/>
              <a:t>닫기 버튼을 눌러도 </a:t>
            </a: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기능은 지속되며 재설정을 클릭해야 초기화가 됨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데이터에 대한 </a:t>
            </a:r>
            <a:r>
              <a:rPr lang="ko-KR" altLang="en-US" sz="2400" b="1" dirty="0" err="1" smtClean="0"/>
              <a:t>필터링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다중 선택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56105"/>
            <a:ext cx="6539450" cy="14278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80744" y="865249"/>
            <a:ext cx="363389" cy="1418720"/>
          </a:xfrm>
          <a:prstGeom prst="roundRect">
            <a:avLst>
              <a:gd name="adj" fmla="val 51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97735" y="697705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2631925"/>
            <a:ext cx="6539450" cy="33182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44133" y="3481449"/>
            <a:ext cx="4402667" cy="370884"/>
          </a:xfrm>
          <a:prstGeom prst="roundRect">
            <a:avLst>
              <a:gd name="adj" fmla="val 51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432" y="856105"/>
            <a:ext cx="2327057" cy="14278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70432" y="856105"/>
            <a:ext cx="2327057" cy="1427864"/>
          </a:xfrm>
          <a:prstGeom prst="roundRect">
            <a:avLst>
              <a:gd name="adj" fmla="val 51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1651000" y="984257"/>
            <a:ext cx="2294467" cy="1248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5893150" y="328675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8881" y="5811520"/>
            <a:ext cx="238760" cy="122162"/>
          </a:xfrm>
          <a:prstGeom prst="roundRect">
            <a:avLst>
              <a:gd name="adj" fmla="val 51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327943" y="5555801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33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7" y="831111"/>
            <a:ext cx="6502791" cy="222263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사용자가 원하는 기준을 선택해 그것에 해당하는 기준으로 </a:t>
            </a:r>
            <a:r>
              <a:rPr lang="ko-KR" altLang="en-US" sz="1100" b="1" dirty="0"/>
              <a:t>새로운 행을 </a:t>
            </a:r>
            <a:r>
              <a:rPr lang="ko-KR" altLang="en-US" sz="1100" b="1" dirty="0" smtClean="0"/>
              <a:t>사용자에게 보여줌</a:t>
            </a:r>
            <a:endParaRPr lang="en-US" altLang="ko-KR" sz="1100" b="1" dirty="0" smtClean="0"/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행 그룹 만들기 아이콘을 클릭해 행 그룹 만들기 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단계</a:t>
            </a:r>
            <a:r>
              <a:rPr lang="en-US" altLang="ko-KR" sz="1100" b="1" dirty="0" smtClean="0"/>
              <a:t>, 2</a:t>
            </a:r>
            <a:r>
              <a:rPr lang="ko-KR" altLang="en-US" sz="1100" b="1" dirty="0" smtClean="0"/>
              <a:t>단계</a:t>
            </a:r>
            <a:r>
              <a:rPr lang="en-US" altLang="ko-KR" sz="1100" b="1" dirty="0" smtClean="0"/>
              <a:t>, 3</a:t>
            </a:r>
            <a:r>
              <a:rPr lang="ko-KR" altLang="en-US" sz="1100" b="1" dirty="0" smtClean="0"/>
              <a:t>단계 그룹 기준</a:t>
            </a:r>
            <a:r>
              <a:rPr lang="ko-KR" altLang="en-US" sz="1100" b="1" dirty="0" smtClean="0"/>
              <a:t>에서 </a:t>
            </a:r>
            <a:r>
              <a:rPr lang="ko-KR" altLang="en-US" sz="1100" b="1" dirty="0" smtClean="0"/>
              <a:t>자신이 원하는 항목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적용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해당 항목 이름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유형</a:t>
            </a:r>
            <a:r>
              <a:rPr lang="en-US" altLang="ko-KR" sz="1100" b="1" dirty="0" smtClean="0"/>
              <a:t>, ID</a:t>
            </a:r>
            <a:r>
              <a:rPr lang="ko-KR" altLang="en-US" sz="1100" b="1" dirty="0" smtClean="0"/>
              <a:t>순으로 행 그룹이 만들어짐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취소를 누르면 원래대로 돌아감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다음 로그인 시에도 데이터가 남아있기 때문에 초기화를 하려면 취소를 클릭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행 그룹 만들기 아이콘을 한번 더 클릭해 비활성화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행 그룹 만들기</a:t>
            </a:r>
            <a:endParaRPr lang="ko-KR" altLang="en-US" sz="2400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8" y="3376708"/>
            <a:ext cx="6502791" cy="27463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00836" y="1042115"/>
            <a:ext cx="232365" cy="23094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192324" y="827167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t="7888"/>
          <a:stretch/>
        </p:blipFill>
        <p:spPr>
          <a:xfrm>
            <a:off x="693033" y="1483433"/>
            <a:ext cx="1288063" cy="19917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7" name="타원 16"/>
          <p:cNvSpPr/>
          <p:nvPr/>
        </p:nvSpPr>
        <p:spPr>
          <a:xfrm>
            <a:off x="17920" y="1216830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643026" y="1318571"/>
            <a:ext cx="947108" cy="16149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38780" y="1279365"/>
            <a:ext cx="281632" cy="19697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893625" y="1112005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2406" y="3697716"/>
            <a:ext cx="6510062" cy="2425366"/>
          </a:xfrm>
          <a:prstGeom prst="roundRect">
            <a:avLst>
              <a:gd name="adj" fmla="val 346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0" y="3551173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05143" y="3689403"/>
            <a:ext cx="238207" cy="142175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862555" y="3516213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69824" y="1318571"/>
            <a:ext cx="947108" cy="16149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711429" y="1318393"/>
            <a:ext cx="947108" cy="16149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36533" y="3505200"/>
            <a:ext cx="181033" cy="18835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498559" y="3286844"/>
            <a:ext cx="238017" cy="23801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rcRect t="7888"/>
          <a:stretch/>
        </p:blipFill>
        <p:spPr>
          <a:xfrm>
            <a:off x="2164263" y="1481183"/>
            <a:ext cx="1288063" cy="19917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/>
          <a:srcRect t="7888"/>
          <a:stretch/>
        </p:blipFill>
        <p:spPr>
          <a:xfrm>
            <a:off x="3645927" y="1481727"/>
            <a:ext cx="1288063" cy="19917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250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3036662"/>
            <a:ext cx="3256752" cy="22490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29" y="3036663"/>
            <a:ext cx="3273402" cy="22490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36712"/>
            <a:ext cx="6597951" cy="20701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도구 아이콘 클릭해 도구 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항목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비교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다음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비교할 속성 클릭</a:t>
            </a:r>
            <a:r>
              <a:rPr lang="en-US" altLang="ko-KR" sz="1100" b="1" dirty="0"/>
              <a:t> </a:t>
            </a:r>
            <a:r>
              <a:rPr lang="ko-KR" altLang="en-US" sz="1100" b="1" dirty="0" smtClean="0"/>
              <a:t>후 다음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비교 보고서가 보이고 완료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도구 </a:t>
            </a:r>
            <a:r>
              <a:rPr lang="en-US" altLang="ko-KR" sz="2400" b="1" dirty="0" smtClean="0"/>
              <a:t>(1/3)</a:t>
            </a:r>
            <a:endParaRPr lang="ko-KR" altLang="en-US" sz="2400" b="1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0653" y="3036662"/>
            <a:ext cx="2946084" cy="22490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98772" y="1070512"/>
            <a:ext cx="299324" cy="2418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73510" y="1871763"/>
            <a:ext cx="151659" cy="45995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675517" y="877678"/>
            <a:ext cx="238017" cy="23801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15156" y="1697889"/>
            <a:ext cx="238017" cy="23801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519173" y="1333950"/>
            <a:ext cx="1201667" cy="21219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548738" y="1182998"/>
            <a:ext cx="238017" cy="23801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20871" y="5152817"/>
            <a:ext cx="218569" cy="12566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034801" y="4942864"/>
            <a:ext cx="238017" cy="23801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68592" y="5152817"/>
            <a:ext cx="204175" cy="12566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387601" y="4948960"/>
            <a:ext cx="238017" cy="23801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576491" y="5132767"/>
            <a:ext cx="224886" cy="15016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9697729" y="4930672"/>
            <a:ext cx="238017" cy="23801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3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08" y="836712"/>
            <a:ext cx="6479984" cy="211282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도구 아이콘 클릭해 도구 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내보내기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엑셀 파일로 다운로드가 되며 </a:t>
            </a:r>
            <a:r>
              <a:rPr lang="ko-KR" altLang="en-US" sz="1100" b="1" dirty="0" smtClean="0"/>
              <a:t>다운로드 된 파일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엑셀로 된 파일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도구 </a:t>
            </a:r>
            <a:r>
              <a:rPr lang="en-US" altLang="ko-KR" sz="2400" b="1" dirty="0" smtClean="0"/>
              <a:t>(2/3)</a:t>
            </a:r>
            <a:endParaRPr lang="ko-KR" altLang="en-US" sz="24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063" y="1874076"/>
            <a:ext cx="2438400" cy="14954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5" name="꺾인 연결선 24"/>
          <p:cNvCxnSpPr>
            <a:stCxn id="18" idx="2"/>
            <a:endCxn id="29" idx="0"/>
          </p:cNvCxnSpPr>
          <p:nvPr/>
        </p:nvCxnSpPr>
        <p:spPr>
          <a:xfrm rot="5400000">
            <a:off x="2839082" y="3065955"/>
            <a:ext cx="1263683" cy="142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08" y="3698507"/>
            <a:ext cx="6553210" cy="233653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657860" y="1394450"/>
            <a:ext cx="229521" cy="16635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827166" y="1260105"/>
            <a:ext cx="178825" cy="178825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657860" y="1852584"/>
            <a:ext cx="539400" cy="18287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088240" y="1746920"/>
            <a:ext cx="178825" cy="178825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03566" y="2123331"/>
            <a:ext cx="2336133" cy="31149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536143" y="2033918"/>
            <a:ext cx="178825" cy="178825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3608" y="3698507"/>
            <a:ext cx="6553210" cy="2336533"/>
          </a:xfrm>
          <a:prstGeom prst="roundRect">
            <a:avLst>
              <a:gd name="adj" fmla="val 363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616798" y="3588511"/>
            <a:ext cx="178825" cy="178825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23" name="꺾인 연결선 22"/>
          <p:cNvCxnSpPr>
            <a:stCxn id="16" idx="2"/>
            <a:endCxn id="9" idx="3"/>
          </p:cNvCxnSpPr>
          <p:nvPr/>
        </p:nvCxnSpPr>
        <p:spPr>
          <a:xfrm rot="5400000">
            <a:off x="5024849" y="1719078"/>
            <a:ext cx="586326" cy="1219097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84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91075" cy="20872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도구 아이콘 클릭해 도구 활성화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인쇄 형식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인쇄 형식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도구 </a:t>
            </a:r>
            <a:r>
              <a:rPr lang="en-US" altLang="ko-KR" sz="2400" b="1" dirty="0" smtClean="0"/>
              <a:t>(3/3)</a:t>
            </a:r>
            <a:endParaRPr lang="ko-KR" altLang="en-US" sz="24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3145054"/>
            <a:ext cx="6591075" cy="33081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공통 기능</a:t>
            </a: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54567" y="1068894"/>
            <a:ext cx="247375" cy="21984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264697" y="910787"/>
            <a:ext cx="238017" cy="23801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65566" y="1734943"/>
            <a:ext cx="1006634" cy="1626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038452" y="1615934"/>
            <a:ext cx="238017" cy="23801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3133092"/>
            <a:ext cx="6591075" cy="3320100"/>
          </a:xfrm>
          <a:prstGeom prst="roundRect">
            <a:avLst>
              <a:gd name="adj" fmla="val 179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629999" y="3020065"/>
            <a:ext cx="261819" cy="23801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04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2791" cy="42631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사용자 정의 옆 </a:t>
            </a:r>
            <a:r>
              <a:rPr lang="en-US" altLang="ko-KR" sz="1100" b="1" dirty="0" smtClean="0"/>
              <a:t>Down Drop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0" indent="0">
              <a:buNone/>
            </a:pPr>
            <a:r>
              <a:rPr lang="en-US" altLang="ko-KR" sz="1100" b="1" dirty="0" smtClean="0"/>
              <a:t>2. </a:t>
            </a:r>
            <a:r>
              <a:rPr lang="ko-KR" altLang="en-US" sz="1100" b="1" dirty="0" smtClean="0"/>
              <a:t>새 테이블 뷰 생성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새 테이블 뷰 생성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464809" y="76374"/>
            <a:ext cx="331168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86495" y="1113442"/>
            <a:ext cx="247375" cy="2418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179644" y="962894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04783" y="3798155"/>
            <a:ext cx="1079479" cy="24107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011748" y="3651230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78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5815456" cy="56164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이름 설정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사용 가능한 열에서 원하는 항목을 선택해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원하지 않는 기능이라면 클릭 후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    </a:t>
            </a:r>
            <a:r>
              <a:rPr lang="ko-KR" altLang="en-US" sz="1100" b="1" dirty="0" smtClean="0"/>
              <a:t>버튼 클릭</a:t>
            </a:r>
            <a:r>
              <a:rPr lang="en-US" altLang="ko-KR" sz="1100" b="1" dirty="0" smtClean="0"/>
              <a:t>. </a:t>
            </a:r>
            <a:r>
              <a:rPr lang="ko-KR" altLang="en-US" sz="1100" b="1" dirty="0" smtClean="0"/>
              <a:t>만약 모든 항목을 제거하기 위한다면     버튼 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선택한 열의 너비를 원하는 대로 조정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정렬 기준으로 자신이 원하는 정렬 기준으로 표시 가능 열에 있는 항목 선택</a:t>
            </a:r>
            <a:r>
              <a:rPr lang="en-US" altLang="ko-KR" sz="1100" b="1" dirty="0" smtClean="0"/>
              <a:t>. </a:t>
            </a:r>
            <a:r>
              <a:rPr lang="ko-KR" altLang="en-US" sz="1100" b="1" dirty="0" smtClean="0"/>
              <a:t>우측에 오름차순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내림차순도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버튼 클릭</a:t>
            </a:r>
            <a:endParaRPr lang="en-US" altLang="ko-KR" sz="1100" b="1" dirty="0" smtClean="0"/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741" y="1614824"/>
            <a:ext cx="190739" cy="1801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8173" y="1778328"/>
            <a:ext cx="192051" cy="206824"/>
          </a:xfrm>
          <a:prstGeom prst="rect">
            <a:avLst/>
          </a:prstGeom>
        </p:spPr>
      </p:pic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773130" y="76374"/>
            <a:ext cx="3082677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/>
              <a:t>새 테이블 뷰 만들기</a:t>
            </a: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67729" y="1822828"/>
            <a:ext cx="2403714" cy="1457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274879" y="1653154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98995" y="2289395"/>
            <a:ext cx="169885" cy="170342"/>
          </a:xfrm>
          <a:prstGeom prst="roundRect">
            <a:avLst>
              <a:gd name="adj" fmla="val 19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237691" y="2056610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86803" y="2505994"/>
            <a:ext cx="200365" cy="419272"/>
          </a:xfrm>
          <a:prstGeom prst="roundRect">
            <a:avLst>
              <a:gd name="adj" fmla="val 194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360526" y="2356861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08421" y="4326838"/>
            <a:ext cx="2109299" cy="18227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495955" y="4163951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32733" y="4527895"/>
            <a:ext cx="2277012" cy="1077378"/>
          </a:xfrm>
          <a:prstGeom prst="roundRect">
            <a:avLst>
              <a:gd name="adj" fmla="val 62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644425" y="4387842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96173" y="6228132"/>
            <a:ext cx="390163" cy="2056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364571" y="6073849"/>
            <a:ext cx="261819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새 테이블 뷰 생성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5358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61177"/>
            <a:ext cx="6518620" cy="32095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편집</a:t>
            </a:r>
            <a:endParaRPr lang="ko-KR" altLang="en-US" sz="2400" b="1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사용자 정의 옆 </a:t>
            </a:r>
            <a:r>
              <a:rPr lang="en-US" altLang="ko-KR" sz="1100" b="1" dirty="0"/>
              <a:t>Down </a:t>
            </a:r>
            <a:r>
              <a:rPr lang="en-US" altLang="ko-KR" sz="1100" b="1" dirty="0" smtClean="0"/>
              <a:t>Drop </a:t>
            </a:r>
            <a:r>
              <a:rPr lang="ko-KR" altLang="en-US" sz="1100" b="1" dirty="0" smtClean="0"/>
              <a:t>아이콘 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현재 테이블 보기 삭제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/>
              <a:t>팝업창</a:t>
            </a:r>
            <a:r>
              <a:rPr lang="ko-KR" altLang="en-US" sz="1100" b="1" dirty="0" smtClean="0"/>
              <a:t> 생성 및 확인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확인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보기 편집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57823" y="1020802"/>
            <a:ext cx="297309" cy="25546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26234" y="861177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84708" y="2954458"/>
            <a:ext cx="1079479" cy="1992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393505" y="2785907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56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836713"/>
            <a:ext cx="5456395" cy="56164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/>
              <a:t>표시 가능 열에 있는 항목의 순서 변경 위해 표시 가능 열 항목 클릭 후 </a:t>
            </a:r>
            <a:r>
              <a:rPr lang="en-US" altLang="ko-KR" sz="1200" b="1" dirty="0" smtClean="0"/>
              <a:t>1</a:t>
            </a:r>
            <a:r>
              <a:rPr lang="ko-KR" altLang="en-US" sz="1200" b="1" dirty="0" smtClean="0"/>
              <a:t>번의 화살표 표시 클릭</a:t>
            </a:r>
            <a:endParaRPr lang="en-US" altLang="ko-KR" sz="12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/>
              <a:t>완료 버튼 클릭</a:t>
            </a:r>
            <a:r>
              <a:rPr lang="en-US" altLang="ko-KR" sz="1200" b="1" dirty="0" smtClean="0"/>
              <a:t/>
            </a:r>
            <a:br>
              <a:rPr lang="en-US" altLang="ko-KR" sz="1200" b="1" dirty="0" smtClean="0"/>
            </a:br>
            <a:endParaRPr lang="en-US" altLang="ko-KR" sz="12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200" b="1" dirty="0" smtClean="0"/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88138" y="2092322"/>
            <a:ext cx="1837353" cy="2205358"/>
          </a:xfrm>
          <a:prstGeom prst="roundRect">
            <a:avLst>
              <a:gd name="adj" fmla="val 12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57436" y="2301481"/>
            <a:ext cx="167564" cy="41722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295265" y="2158121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90272" y="6198843"/>
            <a:ext cx="346220" cy="22190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062883" y="6051854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보기 편집</a:t>
            </a:r>
            <a:endParaRPr lang="ko-KR" altLang="en-US" sz="2400" b="1" dirty="0"/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편집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3731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836712"/>
            <a:ext cx="6444968" cy="34113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프로젝트는 </a:t>
            </a:r>
            <a:r>
              <a:rPr lang="ko-KR" altLang="en-US" sz="1100" b="1" dirty="0"/>
              <a:t>특정 목표나 목표를 달성하기 위한 </a:t>
            </a:r>
            <a:r>
              <a:rPr lang="ko-KR" altLang="en-US" sz="1100" b="1" dirty="0" smtClean="0"/>
              <a:t>프로세스이다</a:t>
            </a:r>
            <a:r>
              <a:rPr lang="en-US" altLang="ko-KR" sz="1100" b="1" dirty="0" smtClean="0"/>
              <a:t>.</a:t>
            </a:r>
            <a:r>
              <a:rPr lang="ko-KR" altLang="en-US" sz="1100" b="1" dirty="0" smtClean="0"/>
              <a:t> </a:t>
            </a:r>
            <a:r>
              <a:rPr lang="ko-KR" altLang="en-US" sz="1100" b="1" dirty="0"/>
              <a:t>프로젝트 개념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대시보드 및 프로젝트 가시성 작업을 포함하여 프로젝트를 만들고 작업하는 방법을 </a:t>
            </a:r>
            <a:r>
              <a:rPr lang="ko-KR" altLang="en-US" sz="1100" b="1" dirty="0" smtClean="0"/>
              <a:t>설명한다</a:t>
            </a:r>
            <a:r>
              <a:rPr lang="en-US" altLang="ko-KR" sz="1100" b="1" dirty="0" smtClean="0"/>
              <a:t>.</a:t>
            </a:r>
            <a:endParaRPr lang="en-US" altLang="ko-KR" sz="1100" b="1" dirty="0"/>
          </a:p>
          <a:p>
            <a:pPr marL="0" indent="0" defTabSz="914400">
              <a:buNone/>
            </a:pPr>
            <a:endParaRPr lang="en-US" altLang="ko-KR" sz="1100" b="1" dirty="0"/>
          </a:p>
          <a:p>
            <a:pPr marL="0" indent="0" defTabSz="914400">
              <a:buNone/>
            </a:pPr>
            <a:r>
              <a:rPr lang="en-US" altLang="ko-KR" sz="1100" b="1" dirty="0" smtClean="0"/>
              <a:t>** </a:t>
            </a:r>
            <a:r>
              <a:rPr lang="ko-KR" altLang="en-US" sz="1100" b="1" dirty="0" smtClean="0"/>
              <a:t>프로젝트 생성 및 삭제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등의 기능을 가지고 있다</a:t>
            </a:r>
            <a:r>
              <a:rPr lang="en-US" altLang="ko-KR" sz="1100" b="1" dirty="0" smtClean="0"/>
              <a:t>.</a:t>
            </a:r>
            <a:endParaRPr lang="en-US" altLang="ko-KR" sz="1100" b="1" dirty="0" smtClean="0"/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실행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프로젝트 생성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새로 만들기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이름을 </a:t>
            </a:r>
            <a:r>
              <a:rPr lang="ko-KR" altLang="en-US" sz="1100" b="1" dirty="0" smtClean="0"/>
              <a:t>기입</a:t>
            </a:r>
            <a:r>
              <a:rPr lang="ko-KR" altLang="en-US" sz="1100" b="1" dirty="0" smtClean="0"/>
              <a:t>하거나 </a:t>
            </a:r>
            <a:r>
              <a:rPr lang="ko-KR" altLang="en-US" sz="1100" b="1" dirty="0" err="1" smtClean="0"/>
              <a:t>자동이름을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/>
              <a:t>체크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후 완료 버튼 클릭 시 프로젝트 생성 기능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삭제하려는 프로젝트 체크 후 삭제를 클릭할 시 프로젝트 삭제 기능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[</a:t>
            </a:r>
            <a:r>
              <a:rPr lang="ko-KR" altLang="en-US" sz="2400" b="1" dirty="0" err="1" smtClean="0"/>
              <a:t>툴바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– Action </a:t>
            </a:r>
            <a:r>
              <a:rPr lang="ko-KR" altLang="en-US" sz="2400" b="1" dirty="0" smtClean="0"/>
              <a:t>메뉴</a:t>
            </a:r>
            <a:r>
              <a:rPr lang="en-US" altLang="ko-KR" sz="2400" b="1" dirty="0" smtClean="0"/>
              <a:t>] </a:t>
            </a:r>
            <a:r>
              <a:rPr lang="ko-KR" altLang="en-US" sz="2400" b="1" dirty="0" smtClean="0"/>
              <a:t>설명</a:t>
            </a:r>
            <a:endParaRPr lang="ko-KR" altLang="en-US" sz="2400" b="1" dirty="0"/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smtClean="0"/>
              <a:t>공통 기능</a:t>
            </a:r>
            <a:endParaRPr lang="ko-KR" altLang="en-US" sz="2400" b="1" dirty="0"/>
          </a:p>
        </p:txBody>
      </p:sp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65421" y="1277420"/>
            <a:ext cx="194420" cy="12804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162631" y="1070377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832492" y="1128966"/>
            <a:ext cx="1848502" cy="3119047"/>
          </a:xfrm>
          <a:prstGeom prst="roundRect">
            <a:avLst>
              <a:gd name="adj" fmla="val 297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859"/>
          <a:stretch/>
        </p:blipFill>
        <p:spPr>
          <a:xfrm>
            <a:off x="1061749" y="1422400"/>
            <a:ext cx="964695" cy="18661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73944" y="1430796"/>
            <a:ext cx="668496" cy="14030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620054" y="1271699"/>
            <a:ext cx="261818" cy="261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30713" y="1586193"/>
            <a:ext cx="571087" cy="12420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650773" y="1510070"/>
            <a:ext cx="261818" cy="261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73943" y="2482271"/>
            <a:ext cx="376687" cy="15683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342741" y="2310849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0" name="꺾인 연결선 29"/>
          <p:cNvCxnSpPr>
            <a:stCxn id="20" idx="2"/>
          </p:cNvCxnSpPr>
          <p:nvPr/>
        </p:nvCxnSpPr>
        <p:spPr>
          <a:xfrm rot="16200000" flipH="1">
            <a:off x="2881025" y="245633"/>
            <a:ext cx="486699" cy="3416234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6410612" y="998057"/>
            <a:ext cx="261818" cy="261818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14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3179594"/>
            <a:ext cx="6533634" cy="22703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48815"/>
            <a:ext cx="6533635" cy="20864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1200" b="1" dirty="0" smtClean="0"/>
              <a:t>테이블 뷰 수정 비교 사진</a:t>
            </a:r>
            <a:endParaRPr lang="en-US" altLang="ko-KR" sz="12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2105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수정</a:t>
            </a:r>
            <a:endParaRPr lang="en-US" altLang="ko-KR" sz="2400" b="1" dirty="0" smtClean="0"/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/>
              <a:t>테이블 </a:t>
            </a:r>
            <a:r>
              <a:rPr lang="ko-KR" altLang="en-US" sz="2400" b="1" dirty="0" smtClean="0"/>
              <a:t>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보기 편집</a:t>
            </a:r>
            <a:endParaRPr lang="ko-KR" altLang="en-US" sz="2400" b="1" dirty="0"/>
          </a:p>
        </p:txBody>
      </p:sp>
      <p:cxnSp>
        <p:nvCxnSpPr>
          <p:cNvPr id="4" name="직선 화살표 연결선 3"/>
          <p:cNvCxnSpPr>
            <a:stCxn id="10" idx="2"/>
            <a:endCxn id="2" idx="0"/>
          </p:cNvCxnSpPr>
          <p:nvPr/>
        </p:nvCxnSpPr>
        <p:spPr>
          <a:xfrm>
            <a:off x="3466497" y="2935224"/>
            <a:ext cx="0" cy="24437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97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24625" cy="39147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변경</a:t>
            </a:r>
            <a:endParaRPr lang="ko-KR" altLang="en-US" sz="2400" b="1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/>
              <a:t>아이콘 옆 </a:t>
            </a:r>
            <a:r>
              <a:rPr lang="en-US" altLang="ko-KR" sz="1200" b="1" dirty="0" smtClean="0"/>
              <a:t>Down Drop </a:t>
            </a:r>
            <a:r>
              <a:rPr lang="ko-KR" altLang="en-US" sz="1200" b="1" dirty="0" smtClean="0"/>
              <a:t>클릭</a:t>
            </a:r>
            <a:endParaRPr lang="en-US" altLang="ko-KR" sz="12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/>
              <a:t>원하는 테이블 뷰 클릭해서 변경</a:t>
            </a:r>
            <a:endParaRPr lang="en-US" altLang="ko-KR" sz="12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/>
              <a:t>테이블 </a:t>
            </a:r>
            <a:r>
              <a:rPr lang="ko-KR" altLang="en-US" sz="2400" b="1" dirty="0" smtClean="0"/>
              <a:t>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변경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38540" y="1061209"/>
            <a:ext cx="329256" cy="26601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432940" y="898706"/>
            <a:ext cx="288001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247685" y="4081151"/>
            <a:ext cx="1476620" cy="6703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87182" y="3937151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08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504283" cy="38655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변경</a:t>
            </a:r>
            <a:endParaRPr lang="ko-KR" altLang="en-US" sz="2400" b="1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/>
              <a:t>아이콘 옆 </a:t>
            </a:r>
            <a:r>
              <a:rPr lang="en-US" altLang="ko-KR" sz="1200" b="1" dirty="0" smtClean="0"/>
              <a:t>Down Drop </a:t>
            </a:r>
            <a:r>
              <a:rPr lang="ko-KR" altLang="en-US" sz="1200" b="1" dirty="0" smtClean="0"/>
              <a:t>클릭</a:t>
            </a:r>
            <a:endParaRPr lang="en-US" altLang="ko-KR" sz="12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/>
              <a:t>원하는 테이블 뷰 클릭해서 변경</a:t>
            </a:r>
            <a:endParaRPr lang="en-US" altLang="ko-KR" sz="12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 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변경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70681" y="1032814"/>
            <a:ext cx="329256" cy="26601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369028" y="87945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92940" y="4002909"/>
            <a:ext cx="1511022" cy="6750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474700" y="3872001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36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61177"/>
            <a:ext cx="6518620" cy="32095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테이블 뷰 편집</a:t>
            </a:r>
            <a:endParaRPr lang="ko-KR" altLang="en-US" sz="2400" b="1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사용자 정의 옆 </a:t>
            </a:r>
            <a:r>
              <a:rPr lang="en-US" altLang="ko-KR" sz="1100" b="1" dirty="0"/>
              <a:t>Down </a:t>
            </a:r>
            <a:r>
              <a:rPr lang="en-US" altLang="ko-KR" sz="1100" b="1" dirty="0" smtClean="0"/>
              <a:t>Drop </a:t>
            </a:r>
            <a:r>
              <a:rPr lang="ko-KR" altLang="en-US" sz="1100" b="1" dirty="0" smtClean="0"/>
              <a:t>아이콘 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현재 테이블 보기 삭제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/>
              <a:t>팝업창</a:t>
            </a:r>
            <a:r>
              <a:rPr lang="ko-KR" altLang="en-US" sz="1100" b="1" dirty="0" smtClean="0"/>
              <a:t> 생성 및 확인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확인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/>
              <a:t>테이블 </a:t>
            </a:r>
            <a:r>
              <a:rPr lang="ko-KR" altLang="en-US" sz="2400" b="1" dirty="0" smtClean="0"/>
              <a:t>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현재 테이블 보기 삭제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57823" y="1020802"/>
            <a:ext cx="297309" cy="25546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3143" y="861177"/>
            <a:ext cx="288001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84708" y="3301930"/>
            <a:ext cx="1079479" cy="1992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393505" y="3133379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86" y="3887914"/>
            <a:ext cx="2801403" cy="11572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6486" y="3895069"/>
            <a:ext cx="2801403" cy="1150132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18779" y="4766019"/>
            <a:ext cx="438151" cy="23355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938188" y="4603818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202" y="2967666"/>
            <a:ext cx="1467724" cy="327230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53075" y="5788152"/>
            <a:ext cx="1477235" cy="45181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26" name="꺾인 연결선 25"/>
          <p:cNvCxnSpPr>
            <a:stCxn id="19" idx="2"/>
            <a:endCxn id="23" idx="1"/>
          </p:cNvCxnSpPr>
          <p:nvPr/>
        </p:nvCxnSpPr>
        <p:spPr>
          <a:xfrm rot="16200000" flipH="1">
            <a:off x="2438220" y="4899205"/>
            <a:ext cx="1014490" cy="1215220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94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61169" cy="346647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49" y="3341609"/>
            <a:ext cx="4524411" cy="195017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협업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회의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새로 생성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이름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제목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회의 날짜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기간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분</a:t>
            </a:r>
            <a:r>
              <a:rPr lang="en-US" altLang="ko-KR" sz="1100" b="1" dirty="0" smtClean="0"/>
              <a:t>)</a:t>
            </a:r>
            <a:r>
              <a:rPr lang="ko-KR" altLang="en-US" sz="1100" b="1" dirty="0" smtClean="0"/>
              <a:t>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이름은 자동 이름이라고 해도 무방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생성된 회의 확인 및 회의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회의 생성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6256" y="1689138"/>
            <a:ext cx="596641" cy="12256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69474" y="1526704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84113" y="1479973"/>
            <a:ext cx="207434" cy="10159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696135" y="1281626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405120" y="1125712"/>
            <a:ext cx="1363514" cy="3004327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24270" y="4177454"/>
            <a:ext cx="215900" cy="1143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584658" y="102525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137556" y="1396931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50215" y="1578872"/>
            <a:ext cx="175335" cy="13308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322839" y="397913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84113" y="4228764"/>
            <a:ext cx="1003639" cy="14206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495764" y="4037979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4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7734" cy="32727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 smtClean="0"/>
              <a:t>회의를 </a:t>
            </a:r>
            <a:r>
              <a:rPr lang="ko-KR" altLang="en-US" sz="1100" b="1" dirty="0"/>
              <a:t>생성할 수 있습니다</a:t>
            </a:r>
            <a:r>
              <a:rPr lang="en-US" altLang="ko-KR" sz="1100" b="1" dirty="0"/>
              <a:t>. </a:t>
            </a:r>
            <a:r>
              <a:rPr lang="ko-KR" altLang="en-US" sz="1100" b="1" dirty="0"/>
              <a:t>미팅을 예약하면 귀하가 미팅 호스트가 </a:t>
            </a:r>
            <a:r>
              <a:rPr lang="ko-KR" altLang="en-US" sz="1100" b="1" dirty="0" smtClean="0"/>
              <a:t>됩니다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endParaRPr lang="en-US" altLang="ko-KR" sz="1100" b="1" dirty="0"/>
          </a:p>
          <a:p>
            <a:pPr defTabSz="91440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의제 항목</a:t>
            </a:r>
            <a:r>
              <a:rPr lang="en-US" altLang="ko-KR" sz="1100" b="1" dirty="0" smtClean="0"/>
              <a:t> : </a:t>
            </a:r>
            <a:r>
              <a:rPr lang="ko-KR" altLang="en-US" sz="1100" dirty="0" smtClean="0"/>
              <a:t>회의 </a:t>
            </a:r>
            <a:r>
              <a:rPr lang="ko-KR" altLang="en-US" sz="1100" dirty="0"/>
              <a:t>또는 안건 항목이 지속되도록 예정된 시간</a:t>
            </a:r>
            <a:r>
              <a:rPr lang="en-US" altLang="ko-KR" sz="1100" dirty="0"/>
              <a:t>(</a:t>
            </a:r>
            <a:r>
              <a:rPr lang="ko-KR" altLang="en-US" sz="1100" dirty="0"/>
              <a:t>분</a:t>
            </a:r>
            <a:r>
              <a:rPr lang="en-US" altLang="ko-KR" sz="1100" dirty="0" smtClean="0"/>
              <a:t>)</a:t>
            </a:r>
            <a:r>
              <a:rPr lang="ko-KR" altLang="en-US" sz="1100" dirty="0" smtClean="0"/>
              <a:t>이다</a:t>
            </a:r>
            <a:r>
              <a:rPr lang="en-US" altLang="ko-KR" sz="1100" dirty="0" smtClean="0"/>
              <a:t>.</a:t>
            </a:r>
          </a:p>
          <a:p>
            <a:pPr defTabSz="91440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첨부 파일 </a:t>
            </a:r>
            <a:r>
              <a:rPr lang="en-US" altLang="ko-KR" sz="1100" b="1" dirty="0" smtClean="0"/>
              <a:t>: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회의에 문서를 첨부할 수 있다</a:t>
            </a:r>
            <a:r>
              <a:rPr lang="en-US" altLang="ko-KR" sz="1100" dirty="0" smtClean="0"/>
              <a:t>.</a:t>
            </a:r>
          </a:p>
          <a:p>
            <a:pPr defTabSz="91440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참석자 </a:t>
            </a:r>
            <a:r>
              <a:rPr lang="en-US" altLang="ko-KR" sz="1100" b="1" dirty="0" smtClean="0"/>
              <a:t>:</a:t>
            </a:r>
            <a:r>
              <a:rPr lang="en-US" altLang="ko-KR" sz="1100" dirty="0" smtClean="0"/>
              <a:t> </a:t>
            </a:r>
            <a:r>
              <a:rPr lang="ko-KR" altLang="en-US" sz="1100" dirty="0"/>
              <a:t>회의에 참석자로 추가된 사람들이 나열됩니다</a:t>
            </a:r>
            <a:r>
              <a:rPr lang="en-US" altLang="ko-KR" sz="1100" dirty="0"/>
              <a:t>. </a:t>
            </a:r>
            <a:r>
              <a:rPr lang="ko-KR" altLang="en-US" sz="1100" dirty="0"/>
              <a:t>회의 작성자는 참석자를 추가하고 제거할 수 있습니다</a:t>
            </a:r>
            <a:r>
              <a:rPr lang="en-US" altLang="ko-KR" sz="1100" dirty="0" smtClean="0"/>
              <a:t>.</a:t>
            </a:r>
          </a:p>
          <a:p>
            <a:pPr defTabSz="914400">
              <a:buFont typeface="Wingdings" panose="05000000000000000000" pitchFamily="2" charset="2"/>
              <a:buChar char="ü"/>
            </a:pPr>
            <a:r>
              <a:rPr lang="ko-KR" altLang="en-US" sz="1100" b="1" dirty="0" smtClean="0"/>
              <a:t>결정 항목 </a:t>
            </a:r>
            <a:r>
              <a:rPr lang="en-US" altLang="ko-KR" sz="1100" b="1" dirty="0" smtClean="0"/>
              <a:t>: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시스템의 모든 결정 또는 귀하가 소유한 결정만 나열된다</a:t>
            </a:r>
            <a:r>
              <a:rPr lang="en-US" altLang="ko-KR" sz="1100" dirty="0" smtClean="0"/>
              <a:t>. </a:t>
            </a:r>
            <a:r>
              <a:rPr lang="ko-KR" altLang="en-US" sz="1100" dirty="0"/>
              <a:t>목록의 결정에 대해 관련 요구 사항에 대한 속성 및 세부 정보를 보도록 선택할 수 있습니다</a:t>
            </a:r>
            <a:r>
              <a:rPr lang="en-US" altLang="ko-KR" sz="1100" dirty="0" smtClean="0"/>
              <a:t>.</a:t>
            </a:r>
            <a:br>
              <a:rPr lang="en-US" altLang="ko-KR" sz="1100" dirty="0" smtClean="0"/>
            </a:br>
            <a:r>
              <a:rPr lang="ko-KR" altLang="en-US" sz="1100" dirty="0"/>
              <a:t>특정 개체와 관련된 결정을 나열할 수도 </a:t>
            </a:r>
            <a:r>
              <a:rPr lang="ko-KR" altLang="en-US" sz="1100" dirty="0" smtClean="0"/>
              <a:t>있습니다</a:t>
            </a:r>
            <a:r>
              <a:rPr lang="en-US" altLang="ko-KR" sz="1100" dirty="0" smtClean="0"/>
              <a:t>.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회의</a:t>
            </a:r>
            <a:r>
              <a:rPr lang="en-US" altLang="ko-KR" sz="2400" b="1" dirty="0" smtClean="0"/>
              <a:t> Page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1140" y="1756663"/>
            <a:ext cx="940638" cy="694437"/>
          </a:xfrm>
          <a:prstGeom prst="roundRect">
            <a:avLst>
              <a:gd name="adj" fmla="val 394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회의 관리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529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7734" cy="32727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의제 항목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새로 생성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주제 및 기간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분</a:t>
            </a:r>
            <a:r>
              <a:rPr lang="en-US" altLang="ko-KR" sz="1100" b="1" dirty="0" smtClean="0"/>
              <a:t>)</a:t>
            </a:r>
            <a:r>
              <a:rPr lang="ko-KR" altLang="en-US" sz="1100" b="1" dirty="0" smtClean="0"/>
              <a:t>란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주제에는 </a:t>
            </a:r>
            <a:r>
              <a:rPr lang="en-US" altLang="ko-KR" sz="1100" b="1" dirty="0" smtClean="0"/>
              <a:t>01- </a:t>
            </a:r>
            <a:r>
              <a:rPr lang="ko-KR" altLang="en-US" sz="1100" b="1" dirty="0" smtClean="0"/>
              <a:t>같은 앞에 숫자를 붙이는 형식으로 주제 지정</a:t>
            </a:r>
            <a:r>
              <a:rPr lang="en-US" altLang="ko-KR" sz="1100" b="1" dirty="0" smtClean="0"/>
              <a:t>)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의제 항목 생성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(1/4)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9772" y="1767929"/>
            <a:ext cx="512453" cy="12808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10558" y="160387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34483" y="1594247"/>
            <a:ext cx="202906" cy="16405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443773" y="1403323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621" y="2000412"/>
            <a:ext cx="4611843" cy="33050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05338" y="2913722"/>
            <a:ext cx="2433872" cy="948347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646718" y="2768989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5104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주제 항목 우측 </a:t>
            </a:r>
            <a:r>
              <a:rPr lang="en-US" altLang="ko-KR" sz="1100" b="1" dirty="0" smtClean="0"/>
              <a:t>…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주제 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주제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의제 항목 생성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(2/4)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0147" y="1581519"/>
            <a:ext cx="512453" cy="12808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00933" y="141746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63128"/>
            <a:ext cx="4611843" cy="33050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705216" y="2266760"/>
            <a:ext cx="5119200" cy="4104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87779" y="1977999"/>
            <a:ext cx="457200" cy="17749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514069" y="1778144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05716" y="2642463"/>
            <a:ext cx="1624838" cy="167412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916578" y="2472642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33333" y="3803094"/>
            <a:ext cx="2404533" cy="38184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473422" y="3664347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85932" y="6172248"/>
            <a:ext cx="392845" cy="17749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237841" y="603304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1997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4611600" cy="33408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책임자 우측 </a:t>
            </a:r>
            <a:r>
              <a:rPr lang="en-US" altLang="ko-KR" sz="1100" b="1" dirty="0" smtClean="0"/>
              <a:t>…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책임자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의제 항목 생성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(3/4)</a:t>
            </a:r>
            <a:endParaRPr lang="ko-KR" altLang="en-US" sz="2400" b="1" dirty="0"/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87779" y="2189666"/>
            <a:ext cx="457200" cy="17749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514069" y="1989811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680" y="2405157"/>
            <a:ext cx="4969320" cy="39898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14807" y="3454030"/>
            <a:ext cx="2404533" cy="38184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988235" y="3374873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08133" y="6217501"/>
            <a:ext cx="364702" cy="17749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030077" y="6044430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8934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5020948" cy="36082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의제 항목 확인</a:t>
            </a:r>
            <a:endParaRPr lang="en-US" altLang="ko-KR" sz="1100" b="1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-98" t="1658" r="1"/>
          <a:stretch/>
        </p:blipFill>
        <p:spPr>
          <a:xfrm>
            <a:off x="192505" y="4677878"/>
            <a:ext cx="7376695" cy="15866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의제 항목 생성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(4/4)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477855" y="4240943"/>
            <a:ext cx="321287" cy="187123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660906" y="4060739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69479" y="6011332"/>
            <a:ext cx="1240675" cy="160867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579244" y="5880422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3173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3886200"/>
            <a:ext cx="6591601" cy="255577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591601" cy="29478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테이블 조회 화면의 </a:t>
            </a:r>
            <a:r>
              <a:rPr lang="ko-KR" altLang="en-US" sz="1100" b="1" dirty="0" err="1" smtClean="0"/>
              <a:t>툴바에서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편집 활성화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 클릭하여 수정모드로 변경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테이블이 수정 모드로 변경되어 표시됨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변경할 항목의 데이터를 수정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변경 내용을 저장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- [</a:t>
            </a:r>
            <a:r>
              <a:rPr lang="ko-KR" altLang="en-US" sz="1100" b="1" dirty="0" smtClean="0"/>
              <a:t>취소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선택 시 변경 내용이 초기화되어 변경 전 데이터가 표시됨 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테이블을 조회모드로 변경</a:t>
            </a:r>
            <a:endParaRPr lang="en-US" altLang="ko-KR" sz="1100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테이블에서 데이터 수정하기 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11976" y="4703804"/>
            <a:ext cx="6579305" cy="1738171"/>
          </a:xfrm>
          <a:prstGeom prst="roundRect">
            <a:avLst>
              <a:gd name="adj" fmla="val 387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07139" y="4395642"/>
            <a:ext cx="209248" cy="19180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29052" y="4473086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140590" y="4962411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4055" y="5185443"/>
            <a:ext cx="1874535" cy="17503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01022" y="1944314"/>
            <a:ext cx="238541" cy="19144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44158" y="4132037"/>
            <a:ext cx="208012" cy="23933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554618" y="3952229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6102758" y="4176708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913341" y="1786696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11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2919" cy="34285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삭제할 의제 항목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제거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항목 삭제 확인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의제 항목 삭제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01748" y="1991507"/>
            <a:ext cx="1123952" cy="186544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225295" y="1836286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36873" y="1587500"/>
            <a:ext cx="164928" cy="167217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619337" y="140112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529" y="1836286"/>
            <a:ext cx="2509044" cy="10545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94175" y="2626254"/>
            <a:ext cx="412750" cy="261032"/>
          </a:xfrm>
          <a:prstGeom prst="roundRect">
            <a:avLst>
              <a:gd name="adj" fmla="val 4517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472450" y="2454768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873" y="3036974"/>
            <a:ext cx="6278841" cy="32901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36872" y="3046089"/>
            <a:ext cx="6278841" cy="3281049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605592" y="295782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3531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93676" cy="300150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첨부 파일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업로드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이름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설명 란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이름 란에는 자동 이름을 하지 않아도 무방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다음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첨부파일 업로드</a:t>
            </a:r>
            <a:r>
              <a:rPr lang="en-US" altLang="ko-KR" sz="2400" b="1" dirty="0" smtClean="0"/>
              <a:t> (1/3)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33401" y="1769532"/>
            <a:ext cx="432833" cy="127001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56424" y="1611190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1432" y="1480730"/>
            <a:ext cx="178846" cy="15433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315741" y="1296079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432" y="1833032"/>
            <a:ext cx="5615586" cy="401245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1433" y="2959949"/>
            <a:ext cx="5615586" cy="1669803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562597" y="2829039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45717" y="5628189"/>
            <a:ext cx="364066" cy="19899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192262" y="5443608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4969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01" y="834596"/>
            <a:ext cx="5283994" cy="30965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파일 선택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파일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첨부파일 업로드</a:t>
            </a:r>
            <a:r>
              <a:rPr lang="en-US" altLang="ko-KR" sz="2400" b="1" dirty="0" smtClean="0"/>
              <a:t> (2/3)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83235" y="1873009"/>
            <a:ext cx="357429" cy="111239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50766" y="1666809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50968" y="2087033"/>
            <a:ext cx="387432" cy="118534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327321" y="1890669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359" y="2634537"/>
            <a:ext cx="5018406" cy="343606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47029" y="5860655"/>
            <a:ext cx="339725" cy="19690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196856" y="5671352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7061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35829" cy="30403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파일 업로드 확인</a:t>
            </a:r>
            <a:endParaRPr lang="en-US" altLang="ko-KR" sz="1100" b="1" dirty="0" smtClean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44535" y="1891775"/>
            <a:ext cx="1179098" cy="133713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757683" y="1702262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첨부파일 업로드</a:t>
            </a:r>
            <a:r>
              <a:rPr lang="en-US" altLang="ko-KR" sz="2400" b="1" dirty="0" smtClean="0"/>
              <a:t> (3/3)</a:t>
            </a:r>
            <a:endParaRPr lang="ko-KR" altLang="en-US" sz="2400" b="1" dirty="0"/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3504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485401" cy="339840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삭제하려는 첨부 파일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첨부 파일 삭제 확인</a:t>
            </a:r>
            <a:endParaRPr lang="en-US" altLang="ko-KR" sz="1100" b="1" dirty="0" smtClean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86933" y="2094975"/>
            <a:ext cx="1600200" cy="22912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756223" y="1947718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첨부파일 삭제</a:t>
            </a:r>
            <a:endParaRPr lang="ko-KR" altLang="en-US" sz="2400" b="1" dirty="0"/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686899" y="1554311"/>
            <a:ext cx="218102" cy="212101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810830" y="1398542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332" y="2714298"/>
            <a:ext cx="6366595" cy="3336149"/>
          </a:xfrm>
          <a:prstGeom prst="rect">
            <a:avLst/>
          </a:prstGeom>
        </p:spPr>
      </p:pic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58331" y="2736047"/>
            <a:ext cx="6366595" cy="3314400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7245926" y="2583388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6745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35829" cy="30403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/>
              <a:t>북마크</a:t>
            </a:r>
            <a:r>
              <a:rPr lang="ko-KR" altLang="en-US" sz="1100" b="1" dirty="0"/>
              <a:t> 루트 콘텐츠 추가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원하는 </a:t>
            </a:r>
            <a:r>
              <a:rPr lang="ko-KR" altLang="en-US" sz="1100" b="1" dirty="0" err="1" smtClean="0"/>
              <a:t>콘첸츠</a:t>
            </a:r>
            <a:r>
              <a:rPr lang="ko-KR" altLang="en-US" sz="1100" b="1" dirty="0" smtClean="0"/>
              <a:t>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 콘텐츠 추가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95750" y="1510366"/>
            <a:ext cx="134600" cy="125817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463050" y="131145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꺾인 연결선 5"/>
          <p:cNvCxnSpPr>
            <a:stCxn id="24" idx="2"/>
          </p:cNvCxnSpPr>
          <p:nvPr/>
        </p:nvCxnSpPr>
        <p:spPr>
          <a:xfrm rot="16200000" flipH="1">
            <a:off x="519454" y="2579778"/>
            <a:ext cx="2096823" cy="209631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681" y="2048017"/>
            <a:ext cx="5062827" cy="40752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17497" y="5930100"/>
            <a:ext cx="372423" cy="183601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191491" y="574772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76170" y="4616961"/>
            <a:ext cx="2380963" cy="367202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023729" y="4504932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3714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1"/>
            <a:ext cx="6539967" cy="304226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추가된 항목 확인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루트 콘텐츠 추가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8066" y="1891204"/>
            <a:ext cx="3355058" cy="13972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407086" y="1700879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0933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0885" cy="30240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삭제할 항목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첨부 </a:t>
            </a:r>
            <a:r>
              <a:rPr lang="ko-KR" altLang="en-US" sz="2400" b="1" dirty="0"/>
              <a:t>파일 및 </a:t>
            </a:r>
            <a:r>
              <a:rPr lang="ko-KR" altLang="en-US" sz="2400" b="1" dirty="0" err="1"/>
              <a:t>북마크</a:t>
            </a:r>
            <a:r>
              <a:rPr lang="ko-KR" altLang="en-US" sz="2400" b="1" dirty="0"/>
              <a:t> 루트 콘텐츠 삭제</a:t>
            </a:r>
          </a:p>
        </p:txBody>
      </p:sp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2937" y="2025958"/>
            <a:ext cx="3355058" cy="13972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921118" y="1895048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36606" y="1491727"/>
            <a:ext cx="191194" cy="18612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632203" y="1322970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175" y="2517448"/>
            <a:ext cx="6042313" cy="281077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6" name="직선 화살표 연결선 5"/>
          <p:cNvCxnSpPr>
            <a:stCxn id="12" idx="2"/>
          </p:cNvCxnSpPr>
          <p:nvPr/>
        </p:nvCxnSpPr>
        <p:spPr>
          <a:xfrm>
            <a:off x="2860466" y="2165684"/>
            <a:ext cx="0" cy="130903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7891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96515" cy="30220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참석자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참석자 추가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참석자 검색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참석자 선택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참석자 추가 및 참석자 삭제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3401" y="1936454"/>
            <a:ext cx="428484" cy="130090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59299" y="1739680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04384" y="1494367"/>
            <a:ext cx="158750" cy="152400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283759" y="1282754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759" y="1996776"/>
            <a:ext cx="5302292" cy="42679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43767" y="2391833"/>
            <a:ext cx="1663700" cy="157311"/>
          </a:xfrm>
          <a:prstGeom prst="roundRect">
            <a:avLst>
              <a:gd name="adj" fmla="val 178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620038" y="2208669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409700" y="3158067"/>
            <a:ext cx="2498156" cy="384030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744707" y="3001347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21349" y="6064249"/>
            <a:ext cx="400051" cy="182541"/>
          </a:xfrm>
          <a:prstGeom prst="roundRect">
            <a:avLst>
              <a:gd name="adj" fmla="val 808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960997" y="5893700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8730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82232" cy="301541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추가 확인 및 삭제할 참석자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아이콘 클릭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참석자 추가 및 삭제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4909" y="2016654"/>
            <a:ext cx="4578774" cy="139171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653142" y="1832900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61954" y="1488017"/>
            <a:ext cx="178979" cy="164090"/>
          </a:xfrm>
          <a:prstGeom prst="roundRect">
            <a:avLst>
              <a:gd name="adj" fmla="val 808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462630" y="1285801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909" y="2459266"/>
            <a:ext cx="7795419" cy="362628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2" name="직선 화살표 연결선 21"/>
          <p:cNvCxnSpPr>
            <a:stCxn id="18" idx="2"/>
          </p:cNvCxnSpPr>
          <p:nvPr/>
        </p:nvCxnSpPr>
        <p:spPr>
          <a:xfrm flipH="1">
            <a:off x="3471333" y="2155825"/>
            <a:ext cx="2963" cy="154410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6421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계층 구조로 데이터를 표시하는 화면에서 전체 데이터를 펼쳐보기 위해 </a:t>
            </a:r>
            <a:r>
              <a:rPr lang="ko-KR" altLang="en-US" sz="1100" b="1" dirty="0" err="1" smtClean="0"/>
              <a:t>툴바에서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전체 펼치기</a:t>
            </a:r>
            <a:r>
              <a:rPr lang="en-US" altLang="ko-KR" sz="1100" b="1" dirty="0" smtClean="0"/>
              <a:t>]</a:t>
            </a:r>
            <a:r>
              <a:rPr lang="ko-KR" altLang="en-US" sz="1100" b="1" dirty="0" smtClean="0"/>
              <a:t> 아이콘을 선택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전체 데이터가 펼쳐져서 표시됨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트리구조에서</a:t>
            </a:r>
            <a:r>
              <a:rPr lang="ko-KR" altLang="en-US" sz="2400" b="1" dirty="0" smtClean="0"/>
              <a:t> 데이터 확장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2"/>
            <a:ext cx="6547630" cy="22339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r="24186" b="40653"/>
          <a:stretch/>
        </p:blipFill>
        <p:spPr>
          <a:xfrm>
            <a:off x="199679" y="3143272"/>
            <a:ext cx="6048721" cy="327620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33177" y="1088001"/>
            <a:ext cx="262395" cy="24089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79" y="1864659"/>
            <a:ext cx="2606274" cy="1205955"/>
          </a:xfrm>
          <a:prstGeom prst="roundRect">
            <a:avLst>
              <a:gd name="adj" fmla="val 387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2780" y="4157133"/>
            <a:ext cx="4265641" cy="2255338"/>
          </a:xfrm>
          <a:prstGeom prst="roundRect">
            <a:avLst>
              <a:gd name="adj" fmla="val 387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stCxn id="14" idx="2"/>
            <a:endCxn id="15" idx="0"/>
          </p:cNvCxnSpPr>
          <p:nvPr/>
        </p:nvCxnSpPr>
        <p:spPr>
          <a:xfrm>
            <a:off x="1502816" y="3070614"/>
            <a:ext cx="922785" cy="10865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4311822" y="3982100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546797" y="847318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03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82296" cy="30154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결정 항목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작성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/>
              <a:t>이름란</a:t>
            </a:r>
            <a:r>
              <a:rPr lang="ko-KR" altLang="en-US" sz="1100" b="1" dirty="0" smtClean="0"/>
              <a:t> 기입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자동 이름 체크해도 무방</a:t>
            </a:r>
            <a:r>
              <a:rPr lang="en-US" altLang="ko-KR" sz="1100" b="1" dirty="0" smtClean="0"/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0529" y="2067905"/>
            <a:ext cx="407021" cy="154596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39184" y="1883384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6006" y="1488017"/>
            <a:ext cx="178979" cy="164090"/>
          </a:xfrm>
          <a:prstGeom prst="roundRect">
            <a:avLst>
              <a:gd name="adj" fmla="val 808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266658" y="1272710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539" y="1980670"/>
            <a:ext cx="5605286" cy="398557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12940" y="3344333"/>
            <a:ext cx="2459900" cy="214842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534001" y="3163753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825068" y="5734208"/>
            <a:ext cx="369357" cy="206058"/>
          </a:xfrm>
          <a:prstGeom prst="roundRect">
            <a:avLst>
              <a:gd name="adj" fmla="val 1482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066889" y="5541193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결정 항목 생성 및 삭제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2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2212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4464200"/>
            <a:ext cx="6509298" cy="156401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9" y="836711"/>
            <a:ext cx="6517545" cy="33643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**      </a:t>
            </a:r>
            <a:r>
              <a:rPr lang="ko-KR" altLang="en-US" sz="1100" b="1" dirty="0" smtClean="0"/>
              <a:t>아이콘은 제거하더라도 데이터베이스 에서는 삭제되지 않는다</a:t>
            </a:r>
            <a:r>
              <a:rPr lang="en-US" altLang="ko-KR" sz="1100" b="1" dirty="0" smtClean="0"/>
              <a:t>.</a:t>
            </a:r>
          </a:p>
          <a:p>
            <a:pPr marL="0" indent="0" defTabSz="914400">
              <a:buNone/>
            </a:pPr>
            <a:r>
              <a:rPr lang="en-US" altLang="ko-KR" sz="1100" b="1" dirty="0" smtClean="0"/>
              <a:t>**      </a:t>
            </a:r>
            <a:r>
              <a:rPr lang="ko-KR" altLang="en-US" sz="1100" b="1" dirty="0" smtClean="0"/>
              <a:t>아이콘은 업무 개체만 </a:t>
            </a:r>
            <a:r>
              <a:rPr lang="en-US" altLang="ko-KR" sz="1100" b="1" dirty="0" err="1" smtClean="0"/>
              <a:t>DesignSync</a:t>
            </a:r>
            <a:r>
              <a:rPr lang="en-US" altLang="ko-KR" sz="1100" b="1" dirty="0"/>
              <a:t> </a:t>
            </a:r>
            <a:r>
              <a:rPr lang="ko-KR" altLang="en-US" sz="1100" b="1" dirty="0" smtClean="0"/>
              <a:t>서버에서 삭제되며 파일</a:t>
            </a:r>
            <a:r>
              <a:rPr lang="en-US" altLang="ko-KR" sz="1100" b="1" dirty="0" smtClean="0"/>
              <a:t>/</a:t>
            </a:r>
            <a:r>
              <a:rPr lang="ko-KR" altLang="en-US" sz="1100" b="1" dirty="0" smtClean="0"/>
              <a:t>폴더</a:t>
            </a:r>
            <a:r>
              <a:rPr lang="en-US" altLang="ko-KR" sz="1100" b="1" dirty="0" smtClean="0"/>
              <a:t>/</a:t>
            </a:r>
            <a:r>
              <a:rPr lang="ko-KR" altLang="en-US" sz="1100" b="1" dirty="0" smtClean="0"/>
              <a:t>모듈은 삭제되지 않는다</a:t>
            </a:r>
            <a:r>
              <a:rPr lang="en-US" altLang="ko-KR" sz="1100" b="1" dirty="0" smtClean="0"/>
              <a:t>. </a:t>
            </a:r>
          </a:p>
          <a:p>
            <a:pPr marL="0" indent="0" defTabSz="914400">
              <a:buNone/>
            </a:pP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결정 항목 생성 확인 및 삭제할 결정 항목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버튼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항목 삭제 확인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결정 항목 생성 및 삭제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304685" y="2012194"/>
            <a:ext cx="1011287" cy="129294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51074" y="1574800"/>
            <a:ext cx="190727" cy="180975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315095" y="1349469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143" y="836712"/>
            <a:ext cx="212991" cy="21299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143" y="1211374"/>
            <a:ext cx="215107" cy="20076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9095" y="1952942"/>
            <a:ext cx="2926572" cy="183362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타원 23"/>
          <p:cNvSpPr/>
          <p:nvPr/>
        </p:nvSpPr>
        <p:spPr>
          <a:xfrm>
            <a:off x="2141410" y="1846303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362450" y="3425825"/>
            <a:ext cx="463551" cy="292100"/>
          </a:xfrm>
          <a:prstGeom prst="roundRect">
            <a:avLst>
              <a:gd name="adj" fmla="val 4517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682000" y="3281824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464200"/>
            <a:ext cx="6517545" cy="1551470"/>
          </a:xfrm>
          <a:prstGeom prst="roundRect">
            <a:avLst>
              <a:gd name="adj" fmla="val 286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528648" y="4309804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5292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3"/>
            <a:ext cx="6558418" cy="33407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삭제할 회의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제거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제거된 회의 확인</a:t>
            </a:r>
            <a:endParaRPr lang="en-US" altLang="ko-KR" sz="1100" b="1" dirty="0" smtClean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회의 제거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14536" y="2050031"/>
            <a:ext cx="596641" cy="12256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567176" y="1834030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207733" y="1337107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0550" y="1582047"/>
            <a:ext cx="175335" cy="13308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4422395"/>
            <a:ext cx="6558418" cy="13754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4422395"/>
            <a:ext cx="6558418" cy="1375403"/>
          </a:xfrm>
          <a:prstGeom prst="roundRect">
            <a:avLst>
              <a:gd name="adj" fmla="val 4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92350" y="4278394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89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0256" cy="33288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삭제할 프로그램 체크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제거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제거 확인</a:t>
            </a:r>
            <a:endParaRPr lang="en-US" altLang="ko-KR" sz="1100" b="1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회의 </a:t>
            </a:r>
            <a:r>
              <a:rPr lang="ko-KR" altLang="en-US" sz="2400" b="1" dirty="0" smtClean="0"/>
              <a:t>삭제</a:t>
            </a:r>
            <a:endParaRPr lang="ko-KR" altLang="en-US" sz="2400" b="1" dirty="0"/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87359" y="1684443"/>
            <a:ext cx="690007" cy="10716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21477" y="1455442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98879" y="1566528"/>
            <a:ext cx="154751" cy="13608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264204" y="1357817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647" y="1518173"/>
            <a:ext cx="2564591" cy="12223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711575" y="2446338"/>
            <a:ext cx="412750" cy="269874"/>
          </a:xfrm>
          <a:prstGeom prst="roundRect">
            <a:avLst>
              <a:gd name="adj" fmla="val 4517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980325" y="2278001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457" y="2806297"/>
            <a:ext cx="6568956" cy="348462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81457" y="2806297"/>
            <a:ext cx="6568956" cy="3484626"/>
          </a:xfrm>
          <a:prstGeom prst="roundRect">
            <a:avLst>
              <a:gd name="adj" fmla="val 202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7589050" y="2662296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37485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0045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1"/>
            <a:ext cx="2614190" cy="51628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>
                <a:sym typeface="Wingdings" panose="05000000000000000000" pitchFamily="2" charset="2"/>
              </a:rPr>
              <a:t>* IP </a:t>
            </a:r>
            <a:r>
              <a:rPr lang="en-US" altLang="ko-KR" sz="1100" b="1" dirty="0" err="1">
                <a:sym typeface="Wingdings" panose="05000000000000000000" pitchFamily="2" charset="2"/>
              </a:rPr>
              <a:t>Classigication</a:t>
            </a:r>
            <a:r>
              <a:rPr lang="en-US" altLang="ko-KR" sz="1100" b="1" dirty="0"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Editor</a:t>
            </a:r>
            <a:r>
              <a:rPr lang="ko-KR" altLang="en-US" sz="1100" b="1" dirty="0">
                <a:sym typeface="Wingdings" panose="05000000000000000000" pitchFamily="2" charset="2"/>
              </a:rPr>
              <a:t>는 공동 작업 환경에서 라이브러리와 클래스를 관리하는 효율적인 방법을 제공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0" indent="0" defTabSz="914400">
              <a:buNone/>
            </a:pP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문서에서 원하는 파일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돋보기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“Classification E”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검색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“IP Classification Editor”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닫기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라이브러리 화면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</a:t>
            </a:r>
            <a:r>
              <a:rPr lang="en-US" altLang="ko-KR" sz="2400" b="1" dirty="0" smtClean="0"/>
              <a:t>Widget </a:t>
            </a:r>
            <a:r>
              <a:rPr lang="ko-KR" altLang="en-US" sz="2400" b="1" dirty="0" smtClean="0"/>
              <a:t>선택</a:t>
            </a:r>
            <a:endParaRPr lang="ko-KR" altLang="en-US" sz="2400" b="1" dirty="0"/>
          </a:p>
        </p:txBody>
      </p:sp>
      <p:sp>
        <p:nvSpPr>
          <p:cNvPr id="19" name="타원 18"/>
          <p:cNvSpPr/>
          <p:nvPr/>
        </p:nvSpPr>
        <p:spPr>
          <a:xfrm>
            <a:off x="456871" y="819517"/>
            <a:ext cx="452467" cy="42741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25587" y="674073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64433" y="1415205"/>
            <a:ext cx="240229" cy="21344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935619" y="1566053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9972" y="2845227"/>
            <a:ext cx="1300070" cy="49908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5031" y="1733002"/>
            <a:ext cx="740809" cy="242102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66678" y="2727745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05387" y="1108402"/>
            <a:ext cx="171451" cy="139688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367672" y="1203386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630683" y="862877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166" y="2929246"/>
            <a:ext cx="6453982" cy="308591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11167" y="2929246"/>
            <a:ext cx="6453982" cy="3085913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813871" y="2776102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27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98" y="5203229"/>
            <a:ext cx="6588042" cy="9605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98" y="839989"/>
            <a:ext cx="6588041" cy="31741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새 라이브러리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원하는 제목 지정 후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엔터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바뀌었다는 팝업 및 이름 변경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</a:t>
            </a:r>
            <a:r>
              <a:rPr lang="ko-KR" altLang="en-US" sz="2400" b="1" dirty="0" smtClean="0"/>
              <a:t>생성</a:t>
            </a:r>
            <a:endParaRPr lang="ko-KR" altLang="en-US" sz="2400" b="1" dirty="0"/>
          </a:p>
        </p:txBody>
      </p:sp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73738" y="1122362"/>
            <a:ext cx="126118" cy="119021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529867" y="941850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549118" y="5199950"/>
            <a:ext cx="1234321" cy="963833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79644" y="5392075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398" y="4087236"/>
            <a:ext cx="6588041" cy="96099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1784" y="4424349"/>
            <a:ext cx="1260508" cy="282406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338292" y="4269353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5397" y="5588000"/>
            <a:ext cx="687253" cy="184150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589565" y="5088796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39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33145" cy="81487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삭제할 라이브러리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 팝업 및 라이브러리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삭제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</a:t>
            </a:r>
            <a:endParaRPr lang="en-US" altLang="ko-KR" sz="2400" b="1" dirty="0" smtClean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라이브러리 삭제</a:t>
            </a:r>
            <a:endParaRPr lang="ko-KR" altLang="en-US" sz="2400" b="1" dirty="0"/>
          </a:p>
        </p:txBody>
      </p:sp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585165" y="864083"/>
            <a:ext cx="128693" cy="155534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6504583" y="657321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9932" y="1243372"/>
            <a:ext cx="6542893" cy="213282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5932" y="1061375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077" y="1092376"/>
            <a:ext cx="1389748" cy="118586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15979" y="2032863"/>
            <a:ext cx="456984" cy="227644"/>
          </a:xfrm>
          <a:prstGeom prst="roundRect">
            <a:avLst>
              <a:gd name="adj" fmla="val 54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562866" y="1859704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2460236"/>
            <a:ext cx="6533146" cy="25776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1712" y="2460236"/>
            <a:ext cx="6531113" cy="2577618"/>
          </a:xfrm>
          <a:prstGeom prst="roundRect">
            <a:avLst>
              <a:gd name="adj" fmla="val 85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288758" y="2329701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02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/>
              <a:t>Compass</a:t>
            </a:r>
            <a:r>
              <a:rPr lang="ko-KR" altLang="en-US" sz="1100" b="1" dirty="0"/>
              <a:t>를 클릭</a:t>
            </a: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돋보기 아이콘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Document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검색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Document Management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X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를 눌러 화면 크게 하기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Document </a:t>
            </a:r>
            <a:r>
              <a:rPr lang="en-US" altLang="ko-KR" sz="2400" b="1" dirty="0" smtClean="0"/>
              <a:t>Management Widget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92105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endParaRPr lang="en-US" altLang="ko-KR" sz="24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87928" cy="27065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3871863"/>
            <a:ext cx="6587928" cy="21025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타원 3"/>
          <p:cNvSpPr/>
          <p:nvPr/>
        </p:nvSpPr>
        <p:spPr>
          <a:xfrm>
            <a:off x="354954" y="1114321"/>
            <a:ext cx="332509" cy="340822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923702" y="1211096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99680" y="970320"/>
            <a:ext cx="261819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554005" y="1423764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1333" y="1546776"/>
            <a:ext cx="261819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2864" y="3098117"/>
            <a:ext cx="403127" cy="44518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84297" y="1307418"/>
            <a:ext cx="181664" cy="16601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784870" y="1524763"/>
            <a:ext cx="181664" cy="16601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1152" y="1755317"/>
            <a:ext cx="1085662" cy="1524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05081" y="2954116"/>
            <a:ext cx="261819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0712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새 문서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제목을 정하고 자격증명 선택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생성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smtClean="0"/>
              <a:t>새 문서 만들기</a:t>
            </a:r>
            <a:r>
              <a:rPr lang="en-US" altLang="ko-KR" sz="2400" b="1" dirty="0" smtClean="0"/>
              <a:t> (1/2)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45856"/>
            <a:ext cx="6587928" cy="24368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0" name="꺾인 연결선 9"/>
          <p:cNvCxnSpPr>
            <a:endCxn id="14" idx="0"/>
          </p:cNvCxnSpPr>
          <p:nvPr/>
        </p:nvCxnSpPr>
        <p:spPr>
          <a:xfrm rot="16200000" flipH="1">
            <a:off x="1300835" y="2361337"/>
            <a:ext cx="247552" cy="190739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3438808"/>
            <a:ext cx="4357252" cy="157210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7251" y="3019303"/>
            <a:ext cx="307330" cy="1901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92179" y="2868709"/>
            <a:ext cx="261819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02848" y="1895173"/>
            <a:ext cx="125319" cy="18970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136728" y="1685476"/>
            <a:ext cx="261819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833" y="3438807"/>
            <a:ext cx="3933651" cy="15721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47661" y="4729077"/>
            <a:ext cx="506435" cy="18057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67125" y="3612398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2430061" y="4575259"/>
            <a:ext cx="261819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3586" y="3717211"/>
            <a:ext cx="4142536" cy="51231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42" name="꺾인 연결선 41"/>
          <p:cNvCxnSpPr>
            <a:stCxn id="37" idx="3"/>
            <a:endCxn id="36" idx="1"/>
          </p:cNvCxnSpPr>
          <p:nvPr/>
        </p:nvCxnSpPr>
        <p:spPr>
          <a:xfrm flipV="1">
            <a:off x="3054096" y="4224860"/>
            <a:ext cx="1578737" cy="594506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4525561" y="3298909"/>
            <a:ext cx="261819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961888" y="76374"/>
            <a:ext cx="387201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9398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836713"/>
            <a:ext cx="6587929" cy="364528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>
                <a:sym typeface="Wingdings" panose="05000000000000000000" pitchFamily="2" charset="2"/>
              </a:rPr>
              <a:t>업로드 클릭</a:t>
            </a:r>
            <a:r>
              <a:rPr lang="en-US" altLang="ko-KR" sz="1200" b="1" dirty="0" smtClean="0">
                <a:sym typeface="Wingdings" panose="05000000000000000000" pitchFamily="2" charset="2"/>
              </a:rPr>
              <a:t/>
            </a:r>
            <a:br>
              <a:rPr lang="en-US" altLang="ko-KR" sz="1200" b="1" dirty="0" smtClean="0">
                <a:sym typeface="Wingdings" panose="05000000000000000000" pitchFamily="2" charset="2"/>
              </a:rPr>
            </a:br>
            <a:r>
              <a:rPr lang="ko-KR" altLang="en-US" sz="1200" dirty="0">
                <a:sym typeface="Wingdings" panose="05000000000000000000" pitchFamily="2" charset="2"/>
              </a:rPr>
              <a:t>탐색기에서 업로드할 파일을 선택하여 업로드 가능</a:t>
            </a:r>
            <a:endParaRPr lang="en-US" altLang="ko-KR" sz="1200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200" b="1" dirty="0" smtClean="0">
                <a:sym typeface="Wingdings" panose="05000000000000000000" pitchFamily="2" charset="2"/>
              </a:rPr>
              <a:t>Drag &amp; Drop</a:t>
            </a:r>
            <a:br>
              <a:rPr lang="en-US" altLang="ko-KR" sz="1200" b="1" dirty="0" smtClean="0">
                <a:sym typeface="Wingdings" panose="05000000000000000000" pitchFamily="2" charset="2"/>
              </a:rPr>
            </a:br>
            <a:r>
              <a:rPr lang="ko-KR" altLang="en-US" sz="1200" dirty="0"/>
              <a:t>또는 열려 있는 탐색기에서 업로드할 파일을 </a:t>
            </a:r>
            <a:r>
              <a:rPr lang="en-US" altLang="ko-KR" sz="1200" dirty="0"/>
              <a:t>Document Management </a:t>
            </a:r>
            <a:r>
              <a:rPr lang="ko-KR" altLang="en-US" sz="1200" dirty="0"/>
              <a:t>영역으로 </a:t>
            </a:r>
            <a:r>
              <a:rPr lang="en-US" altLang="ko-KR" sz="1200" dirty="0"/>
              <a:t>Drag &amp; Drop</a:t>
            </a:r>
            <a:r>
              <a:rPr lang="ko-KR" altLang="en-US" sz="1200" dirty="0"/>
              <a:t>하여 업로드 </a:t>
            </a:r>
            <a:r>
              <a:rPr lang="ko-KR" altLang="en-US" sz="1200" dirty="0" smtClean="0"/>
              <a:t>가능</a:t>
            </a:r>
            <a:endParaRPr lang="en-US" altLang="ko-KR" sz="12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문서 만들기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1531" y="2014720"/>
            <a:ext cx="307330" cy="15711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3368" y="1819181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041888" y="1330879"/>
            <a:ext cx="125319" cy="12956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014457" y="1042878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739" b="1813"/>
          <a:stretch/>
        </p:blipFill>
        <p:spPr>
          <a:xfrm>
            <a:off x="1563789" y="1883115"/>
            <a:ext cx="3867748" cy="197565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63789" y="1883114"/>
            <a:ext cx="3867748" cy="1975653"/>
          </a:xfrm>
          <a:prstGeom prst="roundRect">
            <a:avLst>
              <a:gd name="adj" fmla="val 370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458113" y="1720827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1291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836713"/>
            <a:ext cx="6532813" cy="402209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 startAt="3"/>
            </a:pPr>
            <a:r>
              <a:rPr lang="ko-KR" altLang="en-US" sz="1100" b="1" dirty="0" smtClean="0"/>
              <a:t>특정 레벨까지만 펼치는 경우 </a:t>
            </a:r>
            <a:r>
              <a:rPr lang="en-US" altLang="ko-KR" sz="1100" b="1" dirty="0" smtClean="0"/>
              <a:t> [n</a:t>
            </a:r>
            <a:r>
              <a:rPr lang="ko-KR" altLang="en-US" sz="1100" b="1" dirty="0" smtClean="0"/>
              <a:t>개 레벨 펼치기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아이콘을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 startAt="3"/>
            </a:pPr>
            <a:r>
              <a:rPr lang="ko-KR" altLang="en-US" sz="1100" b="1" dirty="0" smtClean="0"/>
              <a:t>펼치는 레벨을 선택하고 </a:t>
            </a:r>
            <a:r>
              <a:rPr lang="en-US" altLang="ko-KR" sz="1100" b="1" dirty="0" smtClean="0"/>
              <a:t>[</a:t>
            </a:r>
            <a:r>
              <a:rPr lang="ko-KR" altLang="en-US" sz="1100" b="1" dirty="0" smtClean="0"/>
              <a:t>적용</a:t>
            </a:r>
            <a:r>
              <a:rPr lang="en-US" altLang="ko-KR" sz="1100" b="1" dirty="0" smtClean="0"/>
              <a:t>]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 startAt="3"/>
            </a:pPr>
            <a:r>
              <a:rPr lang="ko-KR" altLang="en-US" sz="1100" b="1" dirty="0" smtClean="0"/>
              <a:t>선택한 레벨까지 데이터가 펼쳐져서 표시됨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/>
              <a:t>트리구조에서</a:t>
            </a:r>
            <a:r>
              <a:rPr lang="ko-KR" altLang="en-US" sz="2400" b="1" dirty="0"/>
              <a:t> 데이터 확장 </a:t>
            </a:r>
            <a:r>
              <a:rPr lang="en-US" altLang="ko-KR" sz="2400" b="1" dirty="0" smtClean="0"/>
              <a:t>(2/2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074" y="2039450"/>
            <a:ext cx="1809750" cy="619125"/>
          </a:xfrm>
          <a:prstGeom prst="rect">
            <a:avLst/>
          </a:prstGeom>
        </p:spPr>
      </p:pic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134692" y="1080568"/>
            <a:ext cx="317499" cy="28206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887357" y="867310"/>
            <a:ext cx="348480" cy="34848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08565" y="2039450"/>
            <a:ext cx="1822259" cy="61912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594165" y="1777712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9680" y="1860156"/>
            <a:ext cx="2572956" cy="2998655"/>
          </a:xfrm>
          <a:prstGeom prst="roundRect">
            <a:avLst>
              <a:gd name="adj" fmla="val 37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07970" y="1701756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/>
          <p:cNvCxnSpPr>
            <a:stCxn id="11" idx="2"/>
            <a:endCxn id="14" idx="0"/>
          </p:cNvCxnSpPr>
          <p:nvPr/>
        </p:nvCxnSpPr>
        <p:spPr>
          <a:xfrm>
            <a:off x="5293442" y="1362635"/>
            <a:ext cx="226253" cy="6768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15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3438807"/>
            <a:ext cx="4387533" cy="15687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새 문서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제목을 정하고 자격증명 선택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다른 항목 생성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다른 항목 생성은 생성이 되지만 창이 사라지지 않고 계속해서 만들 수 있음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문서 만들기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다른 항목 생성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45856"/>
            <a:ext cx="6587928" cy="24368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10" name="꺾인 연결선 9"/>
          <p:cNvCxnSpPr>
            <a:endCxn id="14" idx="0"/>
          </p:cNvCxnSpPr>
          <p:nvPr/>
        </p:nvCxnSpPr>
        <p:spPr>
          <a:xfrm rot="16200000" flipH="1">
            <a:off x="1300835" y="2361337"/>
            <a:ext cx="247552" cy="190739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7251" y="3019303"/>
            <a:ext cx="307330" cy="1901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83712" y="2873333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02848" y="1903796"/>
            <a:ext cx="125319" cy="17245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146328" y="1727908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144911" y="4700016"/>
            <a:ext cx="791822" cy="21401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58658" y="3603931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3027988" y="4551009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42" name="꺾인 연결선 41"/>
          <p:cNvCxnSpPr>
            <a:stCxn id="37" idx="3"/>
            <a:endCxn id="11" idx="1"/>
          </p:cNvCxnSpPr>
          <p:nvPr/>
        </p:nvCxnSpPr>
        <p:spPr>
          <a:xfrm flipV="1">
            <a:off x="3936733" y="4317464"/>
            <a:ext cx="833907" cy="489561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3586" y="3740498"/>
            <a:ext cx="4108714" cy="44057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640" y="3404560"/>
            <a:ext cx="4764039" cy="18258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6" name="타원 25"/>
          <p:cNvSpPr/>
          <p:nvPr/>
        </p:nvSpPr>
        <p:spPr>
          <a:xfrm>
            <a:off x="4615501" y="3226056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760653" y="3412081"/>
            <a:ext cx="4774026" cy="38026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2957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28047" cy="17371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삭제할 문서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 아이콘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체크</a:t>
            </a:r>
            <a:r>
              <a:rPr lang="en-US" altLang="ko-KR" sz="1100" b="1" dirty="0">
                <a:sym typeface="Wingdings" panose="05000000000000000000" pitchFamily="2" charset="2"/>
              </a:rPr>
              <a:t/>
            </a:r>
            <a:br>
              <a:rPr lang="en-US" altLang="ko-KR" sz="1100" b="1" dirty="0">
                <a:sym typeface="Wingdings" panose="05000000000000000000" pitchFamily="2" charset="2"/>
              </a:rPr>
            </a:br>
            <a:r>
              <a:rPr lang="en-US" altLang="ko-KR" sz="1100" b="1" dirty="0" smtClean="0">
                <a:sym typeface="Wingdings" panose="05000000000000000000" pitchFamily="2" charset="2"/>
              </a:rPr>
              <a:t>(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삭제 버튼이 활성화가 </a:t>
            </a:r>
            <a:r>
              <a:rPr lang="ko-KR" altLang="en-US" sz="1100" b="1" dirty="0">
                <a:sym typeface="Wingdings" panose="05000000000000000000" pitchFamily="2" charset="2"/>
              </a:rPr>
              <a:t>됨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)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 버튼 클릭</a:t>
            </a: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문서 만들기 삭제</a:t>
            </a:r>
            <a:endParaRPr lang="ko-KR" altLang="en-US" sz="2400" b="1" dirty="0"/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301933" y="999670"/>
            <a:ext cx="130617" cy="14015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143187" y="81068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115981" y="1973478"/>
            <a:ext cx="5611746" cy="600389"/>
          </a:xfrm>
          <a:prstGeom prst="roundRect">
            <a:avLst>
              <a:gd name="adj" fmla="val 39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962029" y="183342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85" y="1705289"/>
            <a:ext cx="4047332" cy="309989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32282" y="2255385"/>
            <a:ext cx="2091662" cy="149488"/>
          </a:xfrm>
          <a:prstGeom prst="roundRect">
            <a:avLst>
              <a:gd name="adj" fmla="val 39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016530" y="2048002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05986" y="4514722"/>
            <a:ext cx="452982" cy="259216"/>
          </a:xfrm>
          <a:prstGeom prst="roundRect">
            <a:avLst>
              <a:gd name="adj" fmla="val 39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318914" y="4343419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759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 문서에서 원하는 파일 체크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즐겨찾기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추가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즐겨찾기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추가를 한번 더 클릭하면 삭제가 됨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즐겨찾기에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추가 및 제거가 됨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err="1" smtClean="0"/>
              <a:t>즐겨찾기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7629" cy="187761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1068" t="1262"/>
          <a:stretch/>
        </p:blipFill>
        <p:spPr>
          <a:xfrm>
            <a:off x="199680" y="2834640"/>
            <a:ext cx="2973288" cy="51573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l="1481" t="3529" r="1987" b="4259"/>
          <a:stretch/>
        </p:blipFill>
        <p:spPr>
          <a:xfrm>
            <a:off x="193843" y="5012996"/>
            <a:ext cx="2845930" cy="495239"/>
          </a:xfrm>
          <a:prstGeom prst="rect">
            <a:avLst/>
          </a:prstGeom>
        </p:spPr>
      </p:pic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730727" y="1153554"/>
            <a:ext cx="107786" cy="17799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567204" y="939841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66742" y="1501399"/>
            <a:ext cx="143372" cy="1901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896074" y="1335813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3843" y="2819272"/>
            <a:ext cx="2975926" cy="53110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55680" y="2650390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696" y="4994901"/>
            <a:ext cx="3536811" cy="7126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81651" y="4992496"/>
            <a:ext cx="2857637" cy="51573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45302" y="4781012"/>
            <a:ext cx="276553" cy="28724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/>
          <p:cNvCxnSpPr>
            <a:stCxn id="43" idx="3"/>
            <a:endCxn id="42" idx="1"/>
          </p:cNvCxnSpPr>
          <p:nvPr/>
        </p:nvCxnSpPr>
        <p:spPr>
          <a:xfrm>
            <a:off x="3039288" y="5250366"/>
            <a:ext cx="236408" cy="1008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557257" y="5502495"/>
            <a:ext cx="3249112" cy="20559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842" y="3414804"/>
            <a:ext cx="4798782" cy="130875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22" name="직선 화살표 연결선 21"/>
          <p:cNvCxnSpPr>
            <a:stCxn id="11" idx="2"/>
          </p:cNvCxnSpPr>
          <p:nvPr/>
        </p:nvCxnSpPr>
        <p:spPr>
          <a:xfrm>
            <a:off x="1686324" y="3350379"/>
            <a:ext cx="5316" cy="7706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30351" y="4120980"/>
            <a:ext cx="4462273" cy="5855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5779008" y="76374"/>
            <a:ext cx="4054899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Document Management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3332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내 문서에서 원하는 파일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미리보기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err="1" smtClean="0"/>
              <a:t>미리보기</a:t>
            </a:r>
            <a:endParaRPr lang="en-US" altLang="ko-KR" sz="24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7629" cy="187761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2873428"/>
            <a:ext cx="4381500" cy="15430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6" name="직선 화살표 연결선 5"/>
          <p:cNvCxnSpPr>
            <a:stCxn id="24" idx="2"/>
            <a:endCxn id="2" idx="0"/>
          </p:cNvCxnSpPr>
          <p:nvPr/>
        </p:nvCxnSpPr>
        <p:spPr>
          <a:xfrm flipH="1">
            <a:off x="2390430" y="1322704"/>
            <a:ext cx="1853910" cy="15507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err="1" smtClean="0"/>
              <a:t>미리보기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066742" y="1501399"/>
            <a:ext cx="143372" cy="1901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913744" y="1371771"/>
            <a:ext cx="252660" cy="25266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72654" y="1132591"/>
            <a:ext cx="143372" cy="1901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118010" y="926905"/>
            <a:ext cx="252660" cy="25266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49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219" y="2923691"/>
            <a:ext cx="2897296" cy="6667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1865371"/>
            <a:ext cx="2662831" cy="8384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41231"/>
            <a:ext cx="6473494" cy="7960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잠금 및 다운로드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다운로드가 되며 아이콘들이 변경됨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파일 변경 저장 후 업데이트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다운로드 폴더로 가서 저장한 파일 선택 후 열기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변경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err="1" smtClean="0"/>
              <a:t>미리보기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(2/2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err="1" smtClean="0"/>
              <a:t>미리보기</a:t>
            </a:r>
            <a:r>
              <a:rPr lang="ko-KR" altLang="en-US" sz="2400" b="1" dirty="0" smtClean="0"/>
              <a:t> 기능</a:t>
            </a:r>
            <a:endParaRPr lang="en-US" altLang="ko-KR" sz="2400" b="1" dirty="0" smtClean="0"/>
          </a:p>
        </p:txBody>
      </p:sp>
      <p:cxnSp>
        <p:nvCxnSpPr>
          <p:cNvPr id="6" name="직선 화살표 연결선 5"/>
          <p:cNvCxnSpPr>
            <a:stCxn id="48" idx="1"/>
            <a:endCxn id="16" idx="0"/>
          </p:cNvCxnSpPr>
          <p:nvPr/>
        </p:nvCxnSpPr>
        <p:spPr>
          <a:xfrm flipH="1">
            <a:off x="1531096" y="1255080"/>
            <a:ext cx="4104598" cy="61029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0" y="2918326"/>
            <a:ext cx="2662831" cy="10234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830" y="4195043"/>
            <a:ext cx="2936854" cy="17344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939" y="4252536"/>
            <a:ext cx="3351236" cy="15144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29" name="직선 화살표 연결선 28"/>
          <p:cNvCxnSpPr>
            <a:stCxn id="23" idx="3"/>
            <a:endCxn id="28" idx="1"/>
          </p:cNvCxnSpPr>
          <p:nvPr/>
        </p:nvCxnSpPr>
        <p:spPr>
          <a:xfrm>
            <a:off x="2057151" y="5007443"/>
            <a:ext cx="1264788" cy="233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635694" y="1160023"/>
            <a:ext cx="143372" cy="1901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5560413" y="970952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80109" y="1726856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68771" y="278650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688281" y="3322429"/>
            <a:ext cx="209911" cy="2300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3574902" y="3126120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68771" y="4056528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3191028" y="409419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91949" y="4912533"/>
            <a:ext cx="465202" cy="18982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20926" y="5740640"/>
            <a:ext cx="703785" cy="17779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219" y="2919172"/>
            <a:ext cx="2897296" cy="6667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1860852"/>
            <a:ext cx="2662831" cy="8384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36712"/>
            <a:ext cx="6473494" cy="7960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0" y="2913807"/>
            <a:ext cx="2662831" cy="10234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939" y="4248017"/>
            <a:ext cx="3351236" cy="15144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6450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123"/>
            <a:ext cx="6473496" cy="140583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라이브러리 추가할 문서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라이브러리 추가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라이브러리 항목 라이브러리 </a:t>
            </a:r>
            <a:r>
              <a:rPr lang="ko-KR" altLang="en-US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밑에 있는 항목을 클릭</a:t>
            </a:r>
            <a:endParaRPr lang="en-US" altLang="ko-KR" sz="1100" b="1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Add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버튼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다운로드 폴더로 가서 저장한 파일 선택 후 열기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변경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라이브러리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smtClean="0"/>
              <a:t>라이브러리 추가</a:t>
            </a:r>
            <a:endParaRPr lang="en-US" altLang="ko-KR" sz="2400" b="1" dirty="0" smtClean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181798" y="867415"/>
            <a:ext cx="143372" cy="1901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093426" y="665253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9" name="직선 화살표 연결선 8"/>
          <p:cNvCxnSpPr>
            <a:stCxn id="24" idx="2"/>
            <a:endCxn id="23" idx="0"/>
          </p:cNvCxnSpPr>
          <p:nvPr/>
        </p:nvCxnSpPr>
        <p:spPr>
          <a:xfrm flipH="1">
            <a:off x="1952955" y="1057528"/>
            <a:ext cx="2300529" cy="13689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64" y="2426482"/>
            <a:ext cx="3494582" cy="396270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92186" y="3931919"/>
            <a:ext cx="3155102" cy="32004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175618" y="3760487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279766" y="5938611"/>
            <a:ext cx="606829" cy="32696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2201048" y="5851788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90536" y="1252706"/>
            <a:ext cx="166080" cy="17622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442" y="1055093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27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32" y="2469966"/>
            <a:ext cx="4916280" cy="28152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69078" y="3790454"/>
            <a:ext cx="1887391" cy="77943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93832" y="3589598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371295" y="4296787"/>
            <a:ext cx="564261" cy="2639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811745" y="4112842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0815"/>
            <a:ext cx="6539448" cy="9978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라이브러리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라이브러리 </a:t>
            </a:r>
            <a:r>
              <a:rPr lang="ko-KR" altLang="en-US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밑에 있는 항목을 클릭</a:t>
            </a:r>
            <a:endParaRPr lang="en-US" altLang="ko-KR" sz="1100" b="1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변경 저장 후 업데이트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다운로드 폴더로 가서 저장한 파일 선택 후 열기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변경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라이브러리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라이브러리 확인</a:t>
            </a:r>
            <a:endParaRPr lang="en-US" altLang="ko-KR" sz="2400" b="1" dirty="0" smtClean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31606" y="1384105"/>
            <a:ext cx="1542346" cy="39029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816424" y="1265792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9" name="직선 화살표 연결선 8"/>
          <p:cNvCxnSpPr>
            <a:stCxn id="24" idx="1"/>
            <a:endCxn id="17" idx="0"/>
          </p:cNvCxnSpPr>
          <p:nvPr/>
        </p:nvCxnSpPr>
        <p:spPr>
          <a:xfrm flipH="1">
            <a:off x="2651972" y="1579250"/>
            <a:ext cx="2279634" cy="89071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64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99" y="1884524"/>
            <a:ext cx="6534464" cy="171214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10" y="861378"/>
            <a:ext cx="6526053" cy="8582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74035" y="3312134"/>
            <a:ext cx="1125709" cy="1734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369750" y="3094957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41985" y="3139775"/>
            <a:ext cx="1159940" cy="22013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883584" y="294224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성숙도를 변경하고자 할 문서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성숙도 아이콘 클릭</a:t>
            </a:r>
            <a:endParaRPr lang="en-US" altLang="ko-KR" sz="1100" b="1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다음으로 설정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: Private”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다음으로 설정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: Frozen”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성숙도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성숙도</a:t>
            </a:r>
            <a:endParaRPr lang="en-US" altLang="ko-KR" sz="2400" b="1" dirty="0" smtClean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4956172" y="867638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879320" y="596336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235846" y="1230326"/>
            <a:ext cx="134793" cy="14625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7033" y="1022158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09" y="3732996"/>
            <a:ext cx="6505937" cy="99775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268249" y="4162124"/>
            <a:ext cx="479314" cy="56862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77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3446134"/>
            <a:ext cx="6599581" cy="6805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71" y="855857"/>
            <a:ext cx="6573710" cy="210087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593167" y="2595033"/>
            <a:ext cx="455084" cy="24553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362966" y="2396695"/>
            <a:ext cx="293789" cy="29378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>
                <a:sym typeface="Wingdings" panose="05000000000000000000" pitchFamily="2" charset="2"/>
              </a:rPr>
              <a:t>*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먼저 성숙도가 </a:t>
            </a:r>
            <a:r>
              <a:rPr lang="en-US" altLang="ko-KR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Private</a:t>
            </a:r>
            <a:r>
              <a:rPr lang="ko-KR" altLang="en-US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인 경우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In Work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로 변경 후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리비전을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해야함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</a:t>
            </a:r>
          </a:p>
          <a:p>
            <a:pPr marL="0" indent="0" defTabSz="914400">
              <a:buNone/>
            </a:pP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리비전을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새로 만들고자 하는 문서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새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리비전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수정 버튼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err="1" smtClean="0"/>
              <a:t>리비전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새 </a:t>
            </a:r>
            <a:r>
              <a:rPr lang="ko-KR" altLang="en-US" sz="2400" b="1" dirty="0" err="1" smtClean="0"/>
              <a:t>리비전</a:t>
            </a:r>
            <a:endParaRPr lang="en-US" altLang="ko-KR" sz="2400" b="1" dirty="0" smtClean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6543374" y="878896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386802" y="621998"/>
            <a:ext cx="293789" cy="29378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222721" y="1255655"/>
            <a:ext cx="122539" cy="13296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94272" y="1020500"/>
            <a:ext cx="293789" cy="29378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439726" y="3446135"/>
            <a:ext cx="479314" cy="68050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10" name="직선 화살표 연결선 9"/>
          <p:cNvCxnSpPr>
            <a:stCxn id="18" idx="2"/>
            <a:endCxn id="25" idx="0"/>
          </p:cNvCxnSpPr>
          <p:nvPr/>
        </p:nvCxnSpPr>
        <p:spPr>
          <a:xfrm flipH="1">
            <a:off x="3679383" y="2840567"/>
            <a:ext cx="1141326" cy="60556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968045" y="3446135"/>
            <a:ext cx="541815" cy="68050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14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4" y="2083575"/>
            <a:ext cx="6509838" cy="14148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526901" cy="105812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8013" y="2801160"/>
            <a:ext cx="6385254" cy="65662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err="1" smtClean="0">
                <a:sym typeface="Wingdings" panose="05000000000000000000" pitchFamily="2" charset="2"/>
              </a:rPr>
              <a:t>리비전을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확인하려는 문서 체크</a:t>
            </a:r>
            <a:endParaRPr lang="en-US" altLang="ko-KR" sz="12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err="1" smtClean="0">
                <a:sym typeface="Wingdings" panose="05000000000000000000" pitchFamily="2" charset="2"/>
              </a:rPr>
              <a:t>리비전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2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>
                <a:sym typeface="Wingdings" panose="05000000000000000000" pitchFamily="2" charset="2"/>
              </a:rPr>
              <a:t>선택된 문서의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리비전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tree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를 확인 할 수 있음</a:t>
            </a:r>
            <a:endParaRPr lang="en-US" altLang="ko-KR" sz="12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</a:t>
            </a:r>
            <a:r>
              <a:rPr lang="ko-KR" altLang="en-US" sz="2400" b="1" dirty="0" err="1" smtClean="0"/>
              <a:t>리비전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err="1" smtClean="0"/>
              <a:t>리비전</a:t>
            </a:r>
            <a:r>
              <a:rPr lang="ko-KR" altLang="en-US" sz="2400" b="1" dirty="0" smtClean="0"/>
              <a:t> 버전 확인</a:t>
            </a:r>
            <a:endParaRPr lang="en-US" altLang="ko-KR" sz="2400" b="1" dirty="0" smtClean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5060014" y="878896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906336" y="643180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216744" y="1741580"/>
            <a:ext cx="122539" cy="13296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91189" y="1527607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3770227"/>
            <a:ext cx="6526901" cy="13690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71663" y="4471210"/>
            <a:ext cx="6385254" cy="65662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58450" y="2645730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53967" y="4334922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37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13" y="837295"/>
            <a:ext cx="6525153" cy="39463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latin typeface="+mn-ea"/>
              </a:rPr>
              <a:t>바로가기</a:t>
            </a:r>
            <a:r>
              <a:rPr lang="en-US" altLang="ko-KR" sz="1100" b="1" dirty="0" smtClean="0">
                <a:latin typeface="+mn-ea"/>
              </a:rPr>
              <a:t>(</a:t>
            </a:r>
            <a:r>
              <a:rPr lang="en-US" altLang="ko-KR" sz="1100" b="1" dirty="0" err="1" smtClean="0">
                <a:latin typeface="+mn-ea"/>
              </a:rPr>
              <a:t>Shoutcut</a:t>
            </a:r>
            <a:r>
              <a:rPr lang="en-US" altLang="ko-KR" sz="1100" b="1" dirty="0" smtClean="0">
                <a:latin typeface="+mn-ea"/>
              </a:rPr>
              <a:t>) </a:t>
            </a:r>
            <a:r>
              <a:rPr lang="ko-KR" altLang="en-US" sz="1100" b="1" dirty="0" smtClean="0">
                <a:latin typeface="+mn-ea"/>
              </a:rPr>
              <a:t>아이콘을</a:t>
            </a:r>
            <a:r>
              <a:rPr lang="en-US" altLang="ko-KR" sz="1100" b="1" dirty="0" smtClean="0">
                <a:latin typeface="+mn-ea"/>
              </a:rPr>
              <a:t> </a:t>
            </a:r>
            <a:r>
              <a:rPr lang="ko-KR" altLang="en-US" sz="1100" b="1" dirty="0" smtClean="0">
                <a:latin typeface="+mn-ea"/>
              </a:rPr>
              <a:t>선택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latin typeface="+mn-ea"/>
              </a:rPr>
              <a:t>바로가기</a:t>
            </a:r>
            <a:r>
              <a:rPr lang="ko-KR" altLang="en-US" sz="1100" b="1" dirty="0" smtClean="0">
                <a:latin typeface="+mn-ea"/>
              </a:rPr>
              <a:t> 아이콘 바로 밑에  </a:t>
            </a:r>
            <a:r>
              <a:rPr lang="ko-KR" altLang="en-US" sz="1100" b="1" dirty="0" err="1" smtClean="0">
                <a:latin typeface="+mn-ea"/>
              </a:rPr>
              <a:t>바로가기</a:t>
            </a:r>
            <a:r>
              <a:rPr lang="ko-KR" altLang="en-US" sz="1100" b="1" dirty="0" smtClean="0">
                <a:latin typeface="+mn-ea"/>
              </a:rPr>
              <a:t> 화면이 </a:t>
            </a:r>
            <a:r>
              <a:rPr lang="ko-KR" altLang="en-US" sz="1100" b="1" dirty="0" smtClean="0">
                <a:latin typeface="+mn-ea"/>
              </a:rPr>
              <a:t>슬라이드 되어 </a:t>
            </a:r>
            <a:r>
              <a:rPr lang="ko-KR" altLang="en-US" sz="1100" b="1" dirty="0" smtClean="0">
                <a:latin typeface="+mn-ea"/>
              </a:rPr>
              <a:t>표시됨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최근 조회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로그인 이후 조회한 정보가 표시됨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선택하여 세부 정보 조회 가능</a:t>
            </a:r>
            <a:r>
              <a:rPr lang="en-US" altLang="ko-KR" sz="1100" b="1" dirty="0" smtClean="0">
                <a:latin typeface="+mn-ea"/>
              </a:rPr>
              <a:t> 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클립보드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시스템에서 미리 정의한 클립보드 컬렉션에 저장된 정보가 표시됨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선택하여 세부 정보 조회 가능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오른쪽 끝의 마이너스 아이콘을 선택하여 </a:t>
            </a:r>
            <a:r>
              <a:rPr lang="ko-KR" altLang="en-US" sz="1100" b="1" dirty="0" smtClean="0">
                <a:latin typeface="+mn-ea"/>
              </a:rPr>
              <a:t>클립보드에서 </a:t>
            </a:r>
            <a:r>
              <a:rPr lang="ko-KR" altLang="en-US" sz="1100" b="1" dirty="0" smtClean="0">
                <a:latin typeface="+mn-ea"/>
              </a:rPr>
              <a:t>제거 가능 </a:t>
            </a:r>
            <a:endParaRPr lang="en-US" altLang="ko-KR" sz="1100" b="1" dirty="0" smtClean="0">
              <a:latin typeface="+mn-ea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latin typeface="+mn-ea"/>
              </a:rPr>
              <a:t>컬렉션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사용자가 정의한 컬렉션 리스트가 표시됨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컬렉션 선택 시 컬렉션에 저장된 정보 목록이 표시됨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- </a:t>
            </a:r>
            <a:r>
              <a:rPr lang="ko-KR" altLang="en-US" sz="1100" b="1" dirty="0" smtClean="0">
                <a:latin typeface="+mn-ea"/>
              </a:rPr>
              <a:t>선택하여 세부 정보 조회 가능  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ko-KR" altLang="en-US" sz="1100" b="1" dirty="0" smtClean="0">
                <a:latin typeface="+mn-ea"/>
              </a:rPr>
              <a:t>  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바로가기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클릭보드와 컬렉션 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공통 기능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497341" y="1070473"/>
            <a:ext cx="207525" cy="17958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235522" y="988241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71164" y="1469951"/>
            <a:ext cx="1324897" cy="1129814"/>
          </a:xfrm>
          <a:prstGeom prst="roundRect">
            <a:avLst>
              <a:gd name="adj" fmla="val 31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stCxn id="25" idx="2"/>
          </p:cNvCxnSpPr>
          <p:nvPr/>
        </p:nvCxnSpPr>
        <p:spPr>
          <a:xfrm flipH="1">
            <a:off x="3630909" y="2599765"/>
            <a:ext cx="2102704" cy="3754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972811" y="1260997"/>
            <a:ext cx="1732056" cy="3588837"/>
          </a:xfrm>
          <a:prstGeom prst="roundRect">
            <a:avLst>
              <a:gd name="adj" fmla="val 10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887456" y="5136708"/>
            <a:ext cx="2849080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ko-KR" sz="1100" b="1" dirty="0" smtClean="0">
                <a:latin typeface="+mn-ea"/>
              </a:rPr>
              <a:t>※ </a:t>
            </a:r>
            <a:r>
              <a:rPr lang="ko-KR" altLang="en-US" sz="1100" b="1" dirty="0" smtClean="0">
                <a:latin typeface="+mn-ea"/>
              </a:rPr>
              <a:t>클립보드 </a:t>
            </a:r>
            <a:r>
              <a:rPr lang="en-US" altLang="ko-KR" sz="1100" b="1" dirty="0" smtClean="0">
                <a:latin typeface="+mn-ea"/>
              </a:rPr>
              <a:t>/ </a:t>
            </a:r>
            <a:r>
              <a:rPr lang="ko-KR" altLang="en-US" sz="1100" b="1" dirty="0" smtClean="0">
                <a:latin typeface="+mn-ea"/>
              </a:rPr>
              <a:t>컬렉션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   - </a:t>
            </a:r>
            <a:r>
              <a:rPr lang="ko-KR" altLang="en-US" sz="1100" b="1" dirty="0" smtClean="0">
                <a:latin typeface="+mn-ea"/>
              </a:rPr>
              <a:t>일시적으로 반복 작업이 필요한  데이터의 쉬운 접근을 제공할 목적으로 사용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   - </a:t>
            </a:r>
            <a:r>
              <a:rPr lang="ko-KR" altLang="en-US" sz="1100" b="1" dirty="0" smtClean="0">
                <a:latin typeface="+mn-ea"/>
              </a:rPr>
              <a:t>클립보드 </a:t>
            </a:r>
            <a:r>
              <a:rPr lang="en-US" altLang="ko-KR" sz="1100" b="1" dirty="0" smtClean="0">
                <a:latin typeface="+mn-ea"/>
              </a:rPr>
              <a:t>: Platform</a:t>
            </a:r>
            <a:r>
              <a:rPr lang="ko-KR" altLang="en-US" sz="1100" b="1" dirty="0" smtClean="0">
                <a:latin typeface="+mn-ea"/>
              </a:rPr>
              <a:t>에서 미리 정의한 컬렉션의 명칭  </a:t>
            </a:r>
            <a:r>
              <a:rPr lang="en-US" altLang="ko-KR" sz="1100" b="1" dirty="0" smtClean="0">
                <a:latin typeface="+mn-ea"/>
              </a:rPr>
              <a:t/>
            </a:r>
            <a:br>
              <a:rPr lang="en-US" altLang="ko-KR" sz="1100" b="1" dirty="0" smtClean="0">
                <a:latin typeface="+mn-ea"/>
              </a:rPr>
            </a:br>
            <a:r>
              <a:rPr lang="en-US" altLang="ko-KR" sz="1100" b="1" dirty="0" smtClean="0">
                <a:latin typeface="+mn-ea"/>
              </a:rPr>
              <a:t>   - </a:t>
            </a:r>
            <a:r>
              <a:rPr lang="ko-KR" altLang="en-US" sz="1100" b="1" dirty="0" smtClean="0">
                <a:latin typeface="+mn-ea"/>
              </a:rPr>
              <a:t>컬렉션 </a:t>
            </a:r>
            <a:r>
              <a:rPr lang="en-US" altLang="ko-KR" sz="1100" b="1" dirty="0" smtClean="0">
                <a:latin typeface="+mn-ea"/>
              </a:rPr>
              <a:t>: </a:t>
            </a:r>
            <a:r>
              <a:rPr lang="ko-KR" altLang="en-US" sz="1100" b="1" dirty="0" smtClean="0">
                <a:latin typeface="+mn-ea"/>
              </a:rPr>
              <a:t>사용자가 데이터 종류 및 </a:t>
            </a:r>
            <a:r>
              <a:rPr lang="ko-KR" altLang="en-US" sz="1100" b="1" dirty="0" err="1" smtClean="0">
                <a:latin typeface="+mn-ea"/>
              </a:rPr>
              <a:t>목적별로</a:t>
            </a:r>
            <a:r>
              <a:rPr lang="ko-KR" altLang="en-US" sz="1100" b="1" dirty="0" smtClean="0">
                <a:latin typeface="+mn-ea"/>
              </a:rPr>
              <a:t> 데이터 </a:t>
            </a:r>
            <a:r>
              <a:rPr lang="ko-KR" altLang="en-US" sz="1100" b="1" dirty="0" err="1" smtClean="0">
                <a:latin typeface="+mn-ea"/>
              </a:rPr>
              <a:t>그룹명을</a:t>
            </a:r>
            <a:r>
              <a:rPr lang="ko-KR" altLang="en-US" sz="1100" b="1" dirty="0" smtClean="0">
                <a:latin typeface="+mn-ea"/>
              </a:rPr>
              <a:t> 지정</a:t>
            </a:r>
            <a:endParaRPr lang="en-US" altLang="ko-KR" sz="1100" b="1" dirty="0" smtClean="0">
              <a:latin typeface="+mn-ea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828810" y="1055573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223291" y="1326811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71164" y="2660328"/>
            <a:ext cx="1324897" cy="889696"/>
          </a:xfrm>
          <a:prstGeom prst="roundRect">
            <a:avLst>
              <a:gd name="adj" fmla="val 31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071164" y="3610586"/>
            <a:ext cx="1324897" cy="961413"/>
          </a:xfrm>
          <a:prstGeom prst="roundRect">
            <a:avLst>
              <a:gd name="adj" fmla="val 317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223291" y="2578821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223291" y="3540237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26901" cy="21107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복제 하려는 문서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복제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원본 파일과 구분을 위해 접두사 추가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복제 버튼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접두사가 추가된 파일이 생성이 되는 것을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복제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복제</a:t>
            </a:r>
            <a:endParaRPr lang="en-US" altLang="ko-KR" sz="2400" b="1" dirty="0" smtClean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6345254" y="858576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191576" y="622860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237064" y="1223420"/>
            <a:ext cx="122539" cy="13296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1509" y="1009447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3054585" y="2624666"/>
            <a:ext cx="416748" cy="23730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853197" y="2472199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3222989"/>
            <a:ext cx="6526901" cy="17190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761063" y="3851371"/>
            <a:ext cx="3966636" cy="17452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/>
          <p:cNvCxnSpPr>
            <a:stCxn id="19" idx="0"/>
          </p:cNvCxnSpPr>
          <p:nvPr/>
        </p:nvCxnSpPr>
        <p:spPr>
          <a:xfrm flipH="1">
            <a:off x="2383369" y="2861971"/>
            <a:ext cx="879590" cy="9978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1617062" y="3686444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2159000" y="1674655"/>
            <a:ext cx="904052" cy="13720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910584" y="1506619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90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" y="2181493"/>
            <a:ext cx="6454042" cy="32385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712"/>
            <a:ext cx="6454040" cy="114601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비교하려는 문서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2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개 이상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비교 아이콘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Compare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버튼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접두사를 추가하여 생성이 되는 것을 확인할 수 있음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비교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smtClean="0"/>
              <a:t>비교</a:t>
            </a:r>
            <a:endParaRPr lang="en-US" altLang="ko-KR" sz="2400" b="1" dirty="0" smtClean="0"/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5837254" y="858576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683576" y="622860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99679" y="1706020"/>
            <a:ext cx="124363" cy="27670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75949" y="1492047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6000352" y="5257798"/>
            <a:ext cx="336439" cy="162282"/>
          </a:xfrm>
          <a:prstGeom prst="roundRect">
            <a:avLst>
              <a:gd name="adj" fmla="val 226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842021" y="5113796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/>
          <p:cNvCxnSpPr>
            <a:endCxn id="4" idx="0"/>
          </p:cNvCxnSpPr>
          <p:nvPr/>
        </p:nvCxnSpPr>
        <p:spPr>
          <a:xfrm flipH="1">
            <a:off x="3426700" y="1019460"/>
            <a:ext cx="2509066" cy="11620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78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04" y="3001441"/>
            <a:ext cx="6493547" cy="11288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17" y="860988"/>
            <a:ext cx="6491940" cy="19679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구조</a:t>
            </a:r>
            <a:r>
              <a:rPr lang="en-US" altLang="ko-KR" sz="1100" b="1" dirty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및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속성으로 문서 비교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탭 표시 또는 숨기기 아이콘을 클릭해 원하는 타입으로 확인 가능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만약 비교하는 파일을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3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개 이상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체크시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바로 속성만 보이게 된다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비교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smtClean="0"/>
              <a:t>비교</a:t>
            </a:r>
            <a:endParaRPr lang="en-US" altLang="ko-KR" sz="2400" b="1" dirty="0" smtClean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97617" y="858576"/>
            <a:ext cx="6491940" cy="1970332"/>
          </a:xfrm>
          <a:prstGeom prst="roundRect">
            <a:avLst>
              <a:gd name="adj" fmla="val 5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2586" y="731049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9702" y="1156076"/>
            <a:ext cx="1299369" cy="62369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6193283" y="1190910"/>
            <a:ext cx="169438" cy="17434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037735" y="1036996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617" y="4352676"/>
            <a:ext cx="6491940" cy="16995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94409" y="2994230"/>
            <a:ext cx="6491940" cy="1145382"/>
          </a:xfrm>
          <a:prstGeom prst="roundRect">
            <a:avLst>
              <a:gd name="adj" fmla="val 5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9378" y="2893531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5855542" y="3016560"/>
            <a:ext cx="163099" cy="160884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>
            <a:stCxn id="26" idx="0"/>
          </p:cNvCxnSpPr>
          <p:nvPr/>
        </p:nvCxnSpPr>
        <p:spPr>
          <a:xfrm flipH="1">
            <a:off x="3441981" y="3177444"/>
            <a:ext cx="2495110" cy="11659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72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86" y="836712"/>
            <a:ext cx="6492971" cy="10611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삭제할 문서 체크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 버튼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삭제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문서 삭제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smtClean="0"/>
              <a:t>비교</a:t>
            </a:r>
            <a:endParaRPr lang="en-US" altLang="ko-KR" sz="2400" b="1" dirty="0" smtClean="0"/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507067" y="1449916"/>
            <a:ext cx="5182490" cy="133829"/>
          </a:xfrm>
          <a:prstGeom prst="roundRect">
            <a:avLst>
              <a:gd name="adj" fmla="val 5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363066" y="1257413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6498085" y="1080843"/>
            <a:ext cx="169438" cy="17434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319447" y="835032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949" y="2011259"/>
            <a:ext cx="3667608" cy="17637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5284267" y="3388090"/>
            <a:ext cx="625643" cy="317635"/>
          </a:xfrm>
          <a:prstGeom prst="roundRect">
            <a:avLst>
              <a:gd name="adj" fmla="val 5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059424" y="3232562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85" y="3888361"/>
            <a:ext cx="6492971" cy="5378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96583" y="3888360"/>
            <a:ext cx="6492972" cy="537854"/>
          </a:xfrm>
          <a:prstGeom prst="roundRect">
            <a:avLst>
              <a:gd name="adj" fmla="val 506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8499" y="3705725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18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92971" cy="390592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Compass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돋보기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“book”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입력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Bookmark Editor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클릭</a:t>
            </a:r>
            <a:r>
              <a:rPr lang="en-US" altLang="ko-KR" sz="1100" b="1" dirty="0" smtClean="0">
                <a:sym typeface="Wingdings" panose="05000000000000000000" pitchFamily="2" charset="2"/>
              </a:rPr>
              <a:t/>
            </a:r>
            <a:br>
              <a:rPr lang="en-US" altLang="ko-KR" sz="1100" b="1" dirty="0" smtClean="0">
                <a:sym typeface="Wingdings" panose="05000000000000000000" pitchFamily="2" charset="2"/>
              </a:rPr>
            </a:br>
            <a:r>
              <a:rPr lang="en-US" altLang="ko-KR" sz="1100" b="1" dirty="0" smtClean="0">
                <a:sym typeface="Wingdings" panose="05000000000000000000" pitchFamily="2" charset="2"/>
              </a:rPr>
              <a:t>(</a:t>
            </a:r>
            <a:r>
              <a:rPr lang="ko-KR" altLang="en-US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무조건 맨 앞 </a:t>
            </a:r>
            <a:r>
              <a:rPr lang="en-US" altLang="ko-KR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Bookmark Editor </a:t>
            </a:r>
            <a:r>
              <a:rPr lang="ko-KR" altLang="en-US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클릭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Bookmark Editor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752600" y="1517650"/>
            <a:ext cx="146050" cy="152400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585114" y="1348060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355932" y="1119797"/>
            <a:ext cx="310817" cy="306336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44955" y="1010347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rot="10800000" flipH="1" flipV="1">
            <a:off x="268150" y="2895600"/>
            <a:ext cx="310817" cy="404961"/>
          </a:xfrm>
          <a:prstGeom prst="roundRect">
            <a:avLst>
              <a:gd name="adj" fmla="val 1683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71543" y="2715023"/>
            <a:ext cx="3168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45156" y="1739059"/>
            <a:ext cx="1653494" cy="14914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83516" y="1558618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18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0382" cy="391038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북마크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새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북마크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이름을 정하고 자격 증명 선택 후 생성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북마크</a:t>
            </a:r>
            <a:r>
              <a:rPr lang="ko-KR" altLang="en-US" sz="2400" b="1" dirty="0" smtClean="0"/>
              <a:t> 생성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416839" y="1601652"/>
            <a:ext cx="132773" cy="13854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198981" y="1459462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86796" y="2032534"/>
            <a:ext cx="1059404" cy="15186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42795" y="1888534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499" y="2049844"/>
            <a:ext cx="4150519" cy="1402330"/>
          </a:xfrm>
          <a:prstGeom prst="rect">
            <a:avLst/>
          </a:prstGeom>
        </p:spPr>
      </p:pic>
      <p:cxnSp>
        <p:nvCxnSpPr>
          <p:cNvPr id="8" name="직선 화살표 연결선 7"/>
          <p:cNvCxnSpPr>
            <a:stCxn id="24" idx="0"/>
            <a:endCxn id="3" idx="0"/>
          </p:cNvCxnSpPr>
          <p:nvPr/>
        </p:nvCxnSpPr>
        <p:spPr>
          <a:xfrm flipH="1">
            <a:off x="4492759" y="1740197"/>
            <a:ext cx="990467" cy="3096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4646276" y="3178822"/>
            <a:ext cx="469515" cy="18181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478799" y="3024572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5056745"/>
            <a:ext cx="6500382" cy="2355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25" name="직선 화살표 연결선 24"/>
          <p:cNvCxnSpPr>
            <a:stCxn id="21" idx="0"/>
            <a:endCxn id="10" idx="0"/>
          </p:cNvCxnSpPr>
          <p:nvPr/>
        </p:nvCxnSpPr>
        <p:spPr>
          <a:xfrm flipH="1">
            <a:off x="3449871" y="3360641"/>
            <a:ext cx="1431163" cy="169610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56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34584" cy="303489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생성한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북마크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기존 항목 추가 버튼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>
                <a:sym typeface="Wingdings" panose="05000000000000000000" pitchFamily="2" charset="2"/>
              </a:rPr>
              <a:t>검색어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입력 후 검색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필요한 데이터 체크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확인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smtClean="0"/>
              <a:t>기존 항목 추가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937455" y="2456477"/>
            <a:ext cx="476451" cy="17699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751344" y="2270057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57920" y="3569020"/>
            <a:ext cx="1059404" cy="15186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40246" y="3414105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>
            <a:stCxn id="28" idx="2"/>
            <a:endCxn id="31" idx="0"/>
          </p:cNvCxnSpPr>
          <p:nvPr/>
        </p:nvCxnSpPr>
        <p:spPr>
          <a:xfrm>
            <a:off x="3594755" y="1769469"/>
            <a:ext cx="840377" cy="132660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555" y="1169937"/>
            <a:ext cx="2368399" cy="5995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564" y="3096077"/>
            <a:ext cx="6119136" cy="32689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419991" y="1169936"/>
            <a:ext cx="2358963" cy="598677"/>
          </a:xfrm>
          <a:prstGeom prst="roundRect">
            <a:avLst>
              <a:gd name="adj" fmla="val 750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284283" y="1006791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268265" y="3748617"/>
            <a:ext cx="2174951" cy="274742"/>
          </a:xfrm>
          <a:prstGeom prst="roundRect">
            <a:avLst>
              <a:gd name="adj" fmla="val 7503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105977" y="3566213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6931152" y="6240875"/>
            <a:ext cx="252756" cy="11743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6736002" y="6016656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76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836712"/>
            <a:ext cx="6434584" cy="453518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폴더 업로드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탐색기 창에서 업로드할 폴더 지정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업로드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>
                <a:sym typeface="Wingdings" panose="05000000000000000000" pitchFamily="2" charset="2"/>
              </a:rPr>
              <a:t>지정한 폴더의 내용 분석 후 알림 메시지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출력 및 업로드 클릭</a:t>
            </a:r>
            <a:endParaRPr lang="ko-KR" altLang="en-US" sz="1100" b="1" dirty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폴더 업로드 및 업로드 </a:t>
            </a:r>
            <a:r>
              <a:rPr lang="en-US" altLang="ko-KR" sz="2400" b="1" dirty="0" smtClean="0"/>
              <a:t>(1/3)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720235" y="3876123"/>
            <a:ext cx="563007" cy="12325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589326" y="3698651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080840" y="1799349"/>
            <a:ext cx="127167" cy="14501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882605" y="1576237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657850" y="4654164"/>
            <a:ext cx="414087" cy="12738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941028" y="4479860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834" r="-1" b="2871"/>
          <a:stretch/>
        </p:blipFill>
        <p:spPr>
          <a:xfrm>
            <a:off x="1303794" y="1145672"/>
            <a:ext cx="3440888" cy="113337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513109" y="1936601"/>
            <a:ext cx="522305" cy="24672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325293" y="1740950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89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2806448"/>
            <a:ext cx="6489234" cy="332672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235" y="874599"/>
            <a:ext cx="2980663" cy="164796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874599"/>
            <a:ext cx="3353546" cy="164796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>
                <a:sym typeface="Wingdings" panose="05000000000000000000" pitchFamily="2" charset="2"/>
              </a:rPr>
              <a:t>“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예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”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업로드 작업 성공 및 확인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완료된 폴더 더블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폴더 경로 및 파일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폴더 업로드 및 업로드 </a:t>
            </a:r>
            <a:r>
              <a:rPr lang="en-US" altLang="ko-KR" sz="2400" b="1" dirty="0" smtClean="0"/>
              <a:t>(2/3)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2429" y="3744407"/>
            <a:ext cx="7642908" cy="101304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708706" y="863487"/>
            <a:ext cx="2980208" cy="1659074"/>
          </a:xfrm>
          <a:prstGeom prst="roundRect">
            <a:avLst>
              <a:gd name="adj" fmla="val 454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553226" y="97996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2561483" y="2199406"/>
            <a:ext cx="431657" cy="24672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376507" y="203806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443379" y="3271431"/>
            <a:ext cx="5245535" cy="172831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554433" y="3763457"/>
            <a:ext cx="706168" cy="13732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449497" y="3738520"/>
            <a:ext cx="7655840" cy="1018928"/>
          </a:xfrm>
          <a:prstGeom prst="roundRect">
            <a:avLst>
              <a:gd name="adj" fmla="val 794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299378" y="3037383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323963" y="3616513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8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98216" cy="383154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업로드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업로드 할 파일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열기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제목 지정 후 업로드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업로드 파일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폴더 업로드 및 업로드 </a:t>
            </a:r>
            <a:r>
              <a:rPr lang="en-US" altLang="ko-KR" sz="2400" b="1" dirty="0" smtClean="0"/>
              <a:t>(3/3)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736216" y="2261454"/>
            <a:ext cx="2645333" cy="116466"/>
          </a:xfrm>
          <a:prstGeom prst="roundRect">
            <a:avLst>
              <a:gd name="adj" fmla="val 454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577815" y="204227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226321" y="1054000"/>
            <a:ext cx="165193" cy="14915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018166" y="83671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688530" y="3944544"/>
            <a:ext cx="423511" cy="15581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948678" y="375245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4019041"/>
            <a:ext cx="3391608" cy="236466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23" y="4464670"/>
            <a:ext cx="6029746" cy="10613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555944" y="6121952"/>
            <a:ext cx="465862" cy="15581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863406" y="5933271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/>
          <p:cNvCxnSpPr>
            <a:stCxn id="20" idx="3"/>
          </p:cNvCxnSpPr>
          <p:nvPr/>
        </p:nvCxnSpPr>
        <p:spPr>
          <a:xfrm flipH="1">
            <a:off x="3538802" y="4022453"/>
            <a:ext cx="2149728" cy="4001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3683023" y="4464670"/>
            <a:ext cx="6029746" cy="1061310"/>
          </a:xfrm>
          <a:prstGeom prst="roundRect">
            <a:avLst>
              <a:gd name="adj" fmla="val 454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9507789" y="4269394"/>
            <a:ext cx="348481" cy="3484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10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711" y="823118"/>
            <a:ext cx="3843240" cy="52462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41" y="817025"/>
            <a:ext cx="2567285" cy="525230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1100" b="1" dirty="0" smtClean="0"/>
              <a:t>* </a:t>
            </a:r>
            <a:r>
              <a:rPr lang="ko-KR" altLang="en-US" sz="1100" b="1" dirty="0"/>
              <a:t>특정 프로젝트와 관련된 부품 및 문서를 그룹화하기 위해 컬렉션을 생성 및 모든 사용자는 개체를 컬렉션에 저장하고 자신이 사용할 수 있도록 컬렉션을 유지 관리할 수 </a:t>
            </a:r>
            <a:r>
              <a:rPr lang="ko-KR" altLang="en-US" sz="1100" b="1" dirty="0" smtClean="0"/>
              <a:t>있다</a:t>
            </a:r>
            <a:r>
              <a:rPr lang="en-US" altLang="ko-KR" sz="1100" b="1" dirty="0" smtClean="0"/>
              <a:t>.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Compass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돋보기 아이콘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클릭 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err="1" smtClean="0"/>
              <a:t>검색창에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“</a:t>
            </a:r>
            <a:r>
              <a:rPr lang="en-US" altLang="ko-KR" sz="1100" b="1" dirty="0" err="1" smtClean="0"/>
              <a:t>appro</a:t>
            </a:r>
            <a:r>
              <a:rPr lang="en-US" altLang="ko-KR" sz="1100" b="1" dirty="0" smtClean="0"/>
              <a:t>”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en-US" altLang="ko-KR" sz="1100" b="1" dirty="0" smtClean="0"/>
              <a:t>Collaboration &amp; Approvals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컬렉션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컬렉션 생성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43264" y="1433577"/>
            <a:ext cx="209284" cy="20688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53863" y="1736677"/>
            <a:ext cx="1567548" cy="221193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669535" y="1212359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9185" y="2670336"/>
            <a:ext cx="1318569" cy="38940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627754" y="1567387"/>
            <a:ext cx="316800" cy="3168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261985" y="24797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28529" y="795245"/>
            <a:ext cx="465781" cy="46190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93578" y="659908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058742" y="2404433"/>
            <a:ext cx="365176" cy="177657"/>
          </a:xfrm>
          <a:prstGeom prst="roundRect">
            <a:avLst>
              <a:gd name="adj" fmla="val 63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874803" y="218980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55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63163"/>
            <a:ext cx="6505456" cy="40400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수정 옵션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잠금 및 다운로드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AutoNum type="arabicPeriod" startAt="3"/>
            </a:pPr>
            <a:r>
              <a:rPr lang="en-US" altLang="ko-KR" sz="1100" b="1" dirty="0" smtClean="0">
                <a:sym typeface="Wingdings" panose="05000000000000000000" pitchFamily="2" charset="2"/>
              </a:rPr>
              <a:t>test1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의 아이콘 변경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수정 </a:t>
            </a:r>
            <a:r>
              <a:rPr lang="en-US" altLang="ko-KR" sz="2400" b="1" dirty="0" smtClean="0"/>
              <a:t>(1/2)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868270" y="1071018"/>
            <a:ext cx="199883" cy="12327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708622" y="871563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914958" y="1331381"/>
            <a:ext cx="736406" cy="101845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708623" y="1182849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787" y="2508026"/>
            <a:ext cx="4885350" cy="10096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1819785" y="2516680"/>
            <a:ext cx="4885351" cy="1000995"/>
          </a:xfrm>
          <a:prstGeom prst="roundRect">
            <a:avLst>
              <a:gd name="adj" fmla="val 4542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675784" y="2384340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>
            <a:stCxn id="22" idx="0"/>
            <a:endCxn id="25" idx="2"/>
          </p:cNvCxnSpPr>
          <p:nvPr/>
        </p:nvCxnSpPr>
        <p:spPr>
          <a:xfrm flipH="1">
            <a:off x="4262461" y="1433226"/>
            <a:ext cx="2020700" cy="10834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38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5456" cy="40400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수정 옵션 아이콘 클릭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업데이트 및 잠금 해제 클릭</a:t>
            </a:r>
            <a:endParaRPr lang="en-US" altLang="ko-KR" sz="1100" b="1" dirty="0">
              <a:sym typeface="Wingdings" panose="05000000000000000000" pitchFamily="2" charset="2"/>
            </a:endParaRPr>
          </a:p>
          <a:p>
            <a:pPr marL="228600" indent="-228600" defTabSz="914400">
              <a:buAutoNum type="arabicPeriod" startAt="3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업로드 할 파일 선택 후 열기 클릭</a:t>
            </a:r>
            <a:r>
              <a:rPr lang="en-US" altLang="ko-KR" sz="1100" b="1" dirty="0" smtClean="0">
                <a:sym typeface="Wingdings" panose="05000000000000000000" pitchFamily="2" charset="2"/>
              </a:rPr>
              <a:t/>
            </a:r>
            <a:br>
              <a:rPr lang="en-US" altLang="ko-KR" sz="1100" b="1" dirty="0" smtClean="0">
                <a:sym typeface="Wingdings" panose="05000000000000000000" pitchFamily="2" charset="2"/>
              </a:rPr>
            </a:br>
            <a:r>
              <a:rPr lang="en-US" altLang="ko-KR" sz="1100" b="1" dirty="0" smtClean="0">
                <a:sym typeface="Wingdings" panose="05000000000000000000" pitchFamily="2" charset="2"/>
              </a:rPr>
              <a:t>(</a:t>
            </a:r>
            <a:r>
              <a:rPr lang="ko-KR" altLang="en-US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다운로드에서 파일을 선택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)</a:t>
            </a:r>
          </a:p>
          <a:p>
            <a:pPr marL="228600" indent="-228600" defTabSz="914400">
              <a:buAutoNum type="arabicPeriod" startAt="3"/>
            </a:pPr>
            <a:r>
              <a:rPr lang="ko-KR" altLang="en-US" sz="1100" b="1" dirty="0" smtClean="0">
                <a:sym typeface="Wingdings" panose="05000000000000000000" pitchFamily="2" charset="2"/>
              </a:rPr>
              <a:t>수정 완료된 파일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우클릭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후 </a:t>
            </a:r>
            <a:r>
              <a:rPr lang="ko-KR" altLang="en-US" sz="1100" b="1" dirty="0" err="1" smtClean="0">
                <a:sym typeface="Wingdings" panose="05000000000000000000" pitchFamily="2" charset="2"/>
              </a:rPr>
              <a:t>미리보기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클릭 후 확인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AutoNum type="arabicPeriod" startAt="3"/>
            </a:pP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수정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868270" y="1061591"/>
            <a:ext cx="199883" cy="12327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774036" y="806361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l="377" b="3121"/>
          <a:stretch/>
        </p:blipFill>
        <p:spPr>
          <a:xfrm>
            <a:off x="4116719" y="1194290"/>
            <a:ext cx="2514618" cy="10704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256039" y="1542441"/>
            <a:ext cx="2235977" cy="311085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130014" y="1386666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/>
          <p:cNvCxnSpPr>
            <a:stCxn id="20" idx="2"/>
            <a:endCxn id="13" idx="0"/>
          </p:cNvCxnSpPr>
          <p:nvPr/>
        </p:nvCxnSpPr>
        <p:spPr>
          <a:xfrm flipH="1">
            <a:off x="2501022" y="1853526"/>
            <a:ext cx="2873005" cy="83960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922" y="2693134"/>
            <a:ext cx="4568200" cy="303767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222397" y="3617640"/>
            <a:ext cx="2878935" cy="133879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625685" y="5546958"/>
            <a:ext cx="459339" cy="143187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103396" y="3428120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469647" y="5325072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6291" y="2693134"/>
            <a:ext cx="2755608" cy="303767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043536" y="3350304"/>
            <a:ext cx="692795" cy="191865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5866123" y="3173209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65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8" y="3306355"/>
            <a:ext cx="4827714" cy="28804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836419"/>
            <a:ext cx="6357022" cy="90590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err="1" smtClean="0">
                <a:sym typeface="Wingdings" panose="05000000000000000000" pitchFamily="2" charset="2"/>
              </a:rPr>
              <a:t>리비전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작업을 할 파일 선택</a:t>
            </a:r>
            <a:endParaRPr lang="en-US" altLang="ko-KR" sz="12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err="1" smtClean="0">
                <a:sym typeface="Wingdings" panose="05000000000000000000" pitchFamily="2" charset="2"/>
              </a:rPr>
              <a:t>리비전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아이콘 클릭</a:t>
            </a:r>
            <a:endParaRPr lang="en-US" altLang="ko-KR" sz="12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>
                <a:sym typeface="Wingdings" panose="05000000000000000000" pitchFamily="2" charset="2"/>
              </a:rPr>
              <a:t>새 </a:t>
            </a:r>
            <a:r>
              <a:rPr lang="ko-KR" altLang="en-US" sz="1200" b="1" dirty="0" err="1" smtClean="0">
                <a:sym typeface="Wingdings" panose="05000000000000000000" pitchFamily="2" charset="2"/>
              </a:rPr>
              <a:t>리비전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클릭</a:t>
            </a:r>
            <a:endParaRPr lang="en-US" altLang="ko-KR" sz="1200" b="1" dirty="0" smtClean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>
                <a:sym typeface="Wingdings" panose="05000000000000000000" pitchFamily="2" charset="2"/>
              </a:rPr>
              <a:t>수정 클릭</a:t>
            </a:r>
            <a:endParaRPr lang="en-US" altLang="ko-KR" sz="1200" b="1" dirty="0">
              <a:sym typeface="Wingdings" panose="05000000000000000000" pitchFamily="2" charset="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200" b="1" dirty="0" smtClean="0">
                <a:sym typeface="Wingdings" panose="05000000000000000000" pitchFamily="2" charset="2"/>
              </a:rPr>
              <a:t>새 </a:t>
            </a:r>
            <a:r>
              <a:rPr lang="ko-KR" altLang="en-US" sz="1200" b="1" dirty="0" err="1" smtClean="0">
                <a:sym typeface="Wingdings" panose="05000000000000000000" pitchFamily="2" charset="2"/>
              </a:rPr>
              <a:t>리비전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확인</a:t>
            </a:r>
            <a:endParaRPr lang="en-US" altLang="ko-KR" sz="1200" b="1" dirty="0">
              <a:sym typeface="Wingdings" panose="05000000000000000000" pitchFamily="2" charset="2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err="1" smtClean="0"/>
              <a:t>리비전</a:t>
            </a:r>
            <a:endParaRPr lang="ko-KR" altLang="en-US" sz="2400" b="1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V="1">
            <a:off x="5874127" y="849977"/>
            <a:ext cx="157880" cy="118368"/>
          </a:xfrm>
          <a:prstGeom prst="roundRect">
            <a:avLst>
              <a:gd name="adj" fmla="val 434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690779" y="646873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627" y="1366980"/>
            <a:ext cx="1713763" cy="15462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525980" y="1626763"/>
            <a:ext cx="1617397" cy="241307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325289" y="144795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664245" y="1168719"/>
            <a:ext cx="1138221" cy="198262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572846" y="96368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>
            <a:stCxn id="18" idx="0"/>
            <a:endCxn id="20" idx="0"/>
          </p:cNvCxnSpPr>
          <p:nvPr/>
        </p:nvCxnSpPr>
        <p:spPr>
          <a:xfrm flipH="1">
            <a:off x="5334678" y="968345"/>
            <a:ext cx="618389" cy="6584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004833" y="5881230"/>
            <a:ext cx="426833" cy="246305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3846432" y="5681944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5746" y="3574856"/>
            <a:ext cx="4475046" cy="14873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154036" y="4693470"/>
            <a:ext cx="2892684" cy="380943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4975370" y="4531595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28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64" y="849977"/>
            <a:ext cx="6359238" cy="316322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b="1" dirty="0"/>
              <a:t>* </a:t>
            </a:r>
            <a:r>
              <a:rPr lang="ko-KR" altLang="en-US" sz="1200" b="1" dirty="0" err="1"/>
              <a:t>북마크에서</a:t>
            </a:r>
            <a:r>
              <a:rPr lang="ko-KR" altLang="en-US" sz="1200" b="1" dirty="0"/>
              <a:t> 관리하는 데이터를 권한이 없는 사용자에게 조회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편집 권한을 부여할 수 있음</a:t>
            </a:r>
            <a:r>
              <a:rPr lang="en-US" altLang="ko-KR" sz="1200" b="1" dirty="0"/>
              <a:t>.</a:t>
            </a:r>
          </a:p>
          <a:p>
            <a:pPr marL="0" indent="0">
              <a:buNone/>
            </a:pPr>
            <a:r>
              <a:rPr lang="en-US" altLang="ko-KR" sz="1200" b="1" dirty="0"/>
              <a:t>*</a:t>
            </a:r>
            <a:r>
              <a:rPr lang="ko-KR" altLang="en-US" sz="1200" b="1" dirty="0"/>
              <a:t> 부여 대상은</a:t>
            </a:r>
            <a:r>
              <a:rPr lang="en-US" altLang="ko-KR" sz="1200" b="1" dirty="0"/>
              <a:t>, </a:t>
            </a:r>
            <a:r>
              <a:rPr lang="ko-KR" altLang="en-US" sz="1200" b="1" dirty="0" err="1"/>
              <a:t>북마크</a:t>
            </a:r>
            <a:r>
              <a:rPr lang="ko-KR" altLang="en-US" sz="1200" b="1" dirty="0"/>
              <a:t> 루트를 제외한 </a:t>
            </a:r>
            <a:r>
              <a:rPr lang="ko-KR" altLang="en-US" sz="1200" b="1" dirty="0" err="1"/>
              <a:t>북마크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데이터에 권한을 부여할 수 있음</a:t>
            </a:r>
            <a:r>
              <a:rPr lang="en-US" altLang="ko-KR" sz="1200" b="1" dirty="0"/>
              <a:t>.</a:t>
            </a:r>
          </a:p>
          <a:p>
            <a:endParaRPr lang="en-US" altLang="ko-KR" sz="1200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200" b="1" dirty="0"/>
              <a:t>공유하려는 대상 선택</a:t>
            </a:r>
            <a:endParaRPr lang="en-US" altLang="ko-KR" sz="12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200" b="1" dirty="0" smtClean="0"/>
              <a:t>공유 아이콘 클릭</a:t>
            </a:r>
            <a:endParaRPr lang="en-US" altLang="ko-KR" sz="12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200" b="1" dirty="0" smtClean="0"/>
              <a:t>사용자에게 </a:t>
            </a:r>
            <a:r>
              <a:rPr lang="ko-KR" altLang="en-US" sz="1200" b="1" dirty="0"/>
              <a:t>부여할 권한과 해당하는 사용자를 지정</a:t>
            </a:r>
            <a:endParaRPr lang="en-US" altLang="ko-KR" sz="1200" b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1" dirty="0"/>
              <a:t>보기 가능 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최소 권한으로 데이터를 조회하고 간단한 속성만 확인 가능</a:t>
            </a:r>
            <a:endParaRPr lang="en-US" altLang="ko-KR" sz="1200" b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1" dirty="0"/>
              <a:t>읽기 가능 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보기 가능 권한 </a:t>
            </a:r>
            <a:r>
              <a:rPr lang="en-US" altLang="ko-KR" sz="1200" b="1" dirty="0"/>
              <a:t>+ </a:t>
            </a:r>
            <a:r>
              <a:rPr lang="ko-KR" altLang="en-US" sz="1200" b="1" dirty="0"/>
              <a:t>데이터를 </a:t>
            </a:r>
            <a:r>
              <a:rPr lang="en-US" altLang="ko-KR" sz="1200" b="1" dirty="0"/>
              <a:t>“</a:t>
            </a:r>
            <a:r>
              <a:rPr lang="ko-KR" altLang="en-US" sz="1200" b="1" dirty="0"/>
              <a:t>열기</a:t>
            </a:r>
            <a:r>
              <a:rPr lang="en-US" altLang="ko-KR" sz="1200" b="1" dirty="0"/>
              <a:t>“ </a:t>
            </a:r>
            <a:r>
              <a:rPr lang="ko-KR" altLang="en-US" sz="1200" b="1" dirty="0"/>
              <a:t>하여 세부 메뉴들도 탐색 </a:t>
            </a:r>
            <a:r>
              <a:rPr lang="ko-KR" altLang="en-US" sz="1200" b="1" dirty="0" smtClean="0"/>
              <a:t>가능</a:t>
            </a:r>
            <a:endParaRPr lang="en-US" altLang="ko-KR" sz="1200" b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1" dirty="0"/>
              <a:t>편집할 수 있음 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읽기 가능 권한 </a:t>
            </a:r>
            <a:r>
              <a:rPr lang="en-US" altLang="ko-KR" sz="1200" b="1" dirty="0"/>
              <a:t>+ </a:t>
            </a:r>
            <a:r>
              <a:rPr lang="ko-KR" altLang="en-US" sz="1200" b="1" dirty="0"/>
              <a:t>데이터의 속성 수정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데이터 잠금 설정 등 대부분의 편집이 </a:t>
            </a:r>
            <a:r>
              <a:rPr lang="ko-KR" altLang="en-US" sz="1200" b="1" dirty="0" smtClean="0"/>
              <a:t>가능</a:t>
            </a:r>
            <a:endParaRPr lang="en-US" altLang="ko-KR" sz="1200" b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1" dirty="0"/>
              <a:t>관리 가능 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편집할 수 있음 권한 </a:t>
            </a:r>
            <a:r>
              <a:rPr lang="en-US" altLang="ko-KR" sz="1200" b="1" dirty="0"/>
              <a:t>+ </a:t>
            </a:r>
            <a:r>
              <a:rPr lang="ko-KR" altLang="en-US" sz="1200" b="1" dirty="0"/>
              <a:t>데이터에 대한 다른 사용자의 접근 권한 설정 기능이 가능</a:t>
            </a:r>
            <a:endParaRPr lang="en-US" altLang="ko-KR" sz="1200" b="1" dirty="0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 b="1" dirty="0"/>
          </a:p>
          <a:p>
            <a:pPr marL="228600" indent="-228600">
              <a:buFont typeface="+mj-lt"/>
              <a:buAutoNum type="arabicPeriod" startAt="4"/>
            </a:pPr>
            <a:r>
              <a:rPr lang="ko-KR" altLang="en-US" sz="1200" b="1" dirty="0"/>
              <a:t>공유 클릭</a:t>
            </a:r>
            <a:endParaRPr lang="en-US" altLang="ko-KR" sz="12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공유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081874" y="1020296"/>
            <a:ext cx="150525" cy="101538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876282" y="790211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394769" y="1280581"/>
            <a:ext cx="1365364" cy="15875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197869" y="1064702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813743" y="1833399"/>
            <a:ext cx="3155626" cy="1705368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616843" y="1636499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315966" y="3337559"/>
            <a:ext cx="283465" cy="13716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119066" y="311905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82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14695" cy="32315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복제하려는 대상 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복제 아이콘 클릭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복제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원본 파일과 구분을 위해 접두사 추가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복제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접두사가 추가된 파일 확인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복제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940498" y="1007173"/>
            <a:ext cx="136841" cy="101538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746729" y="792518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394769" y="1280581"/>
            <a:ext cx="1365364" cy="15875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250769" y="1117602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998" t="1821" r="1"/>
          <a:stretch/>
        </p:blipFill>
        <p:spPr>
          <a:xfrm>
            <a:off x="3991488" y="1126311"/>
            <a:ext cx="1085851" cy="52951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059014" y="1126311"/>
            <a:ext cx="487585" cy="182086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878438" y="933457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743" y="1833400"/>
            <a:ext cx="3190119" cy="15809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997837" y="3111500"/>
            <a:ext cx="440813" cy="234950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124610" y="2127250"/>
            <a:ext cx="897056" cy="154517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937113" y="1935287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856152" y="2967500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0" y="4238674"/>
            <a:ext cx="4800600" cy="15525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 flipV="1">
            <a:off x="199680" y="4710695"/>
            <a:ext cx="4800600" cy="55555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5680" y="4566695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50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3"/>
            <a:ext cx="6513767" cy="32272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이동하려는 대상 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이동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이동하려는 협업 공간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조직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소유자를 검색해 추가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소유자 변경을 하지 </a:t>
            </a:r>
            <a:r>
              <a:rPr lang="ko-KR" altLang="en-US" sz="1100" b="1" dirty="0" err="1" smtClean="0"/>
              <a:t>않을거라면</a:t>
            </a:r>
            <a:r>
              <a:rPr lang="ko-KR" altLang="en-US" sz="1100" b="1" dirty="0" smtClean="0"/>
              <a:t> 체크하지 않아도 무방</a:t>
            </a:r>
            <a:r>
              <a:rPr lang="en-US" altLang="ko-KR" sz="1100" b="1" dirty="0" smtClean="0"/>
              <a:t>)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이동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기타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이동 및 소유자 변경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325532" y="1011738"/>
            <a:ext cx="105403" cy="118562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114198" y="800688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394769" y="1432981"/>
            <a:ext cx="1365364" cy="15875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263860" y="129374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133" y="1743075"/>
            <a:ext cx="2296181" cy="24320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862242" y="2038224"/>
            <a:ext cx="2023023" cy="1762565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753012" y="190731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211051" y="3924405"/>
            <a:ext cx="377883" cy="180746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062531" y="376823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5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75969" cy="324774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제거 및 삭제 하려는 대상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제거 및 삭제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제거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현재 </a:t>
            </a:r>
            <a:r>
              <a:rPr lang="ko-KR" altLang="en-US" sz="1100" dirty="0" err="1"/>
              <a:t>북마크에서</a:t>
            </a:r>
            <a:r>
              <a:rPr lang="ko-KR" altLang="en-US" sz="1100" dirty="0"/>
              <a:t> 선택된 데이터를 제거함</a:t>
            </a:r>
            <a:r>
              <a:rPr lang="en-US" altLang="ko-KR" sz="1100" dirty="0"/>
              <a:t>. (</a:t>
            </a:r>
            <a:r>
              <a:rPr lang="ko-KR" altLang="en-US" sz="1100" dirty="0"/>
              <a:t>연결만 끊어지고 데이터 자체는 </a:t>
            </a:r>
            <a:r>
              <a:rPr lang="en-US" altLang="ko-KR" sz="1100" dirty="0"/>
              <a:t>DB</a:t>
            </a:r>
            <a:r>
              <a:rPr lang="ko-KR" altLang="en-US" sz="1100" dirty="0"/>
              <a:t>에 존재함</a:t>
            </a:r>
            <a:r>
              <a:rPr lang="en-US" altLang="ko-KR" sz="1100" dirty="0"/>
              <a:t>.)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삭제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데이터를 </a:t>
            </a:r>
            <a:r>
              <a:rPr lang="en-US" altLang="ko-KR" sz="1100" dirty="0"/>
              <a:t>DB</a:t>
            </a:r>
            <a:r>
              <a:rPr lang="ko-KR" altLang="en-US" sz="1100" dirty="0"/>
              <a:t>에서 완전히 삭제함</a:t>
            </a:r>
            <a:r>
              <a:rPr lang="en-US" altLang="ko-KR" sz="1100" dirty="0"/>
              <a:t>. 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기타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제거 및 삭제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Bookmark Editor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621971" y="1015301"/>
            <a:ext cx="165578" cy="101538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477970" y="743627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420169" y="1444479"/>
            <a:ext cx="1365364" cy="15875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284744" y="1260052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558" y="1126999"/>
            <a:ext cx="1245626" cy="42784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024558" y="1126999"/>
            <a:ext cx="1245626" cy="213922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890619" y="1004708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024558" y="1340921"/>
            <a:ext cx="1245626" cy="213924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102303" y="1179987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40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75970" cy="363698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추가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대시보드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Dashboard </a:t>
            </a:r>
            <a:r>
              <a:rPr lang="ko-KR" altLang="en-US" sz="1100" b="1" dirty="0" smtClean="0"/>
              <a:t>이름 지정</a:t>
            </a:r>
            <a:endParaRPr lang="en-US" altLang="ko-KR" sz="1100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생성 클릭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Dashboard </a:t>
            </a:r>
            <a:r>
              <a:rPr lang="ko-KR" altLang="en-US" sz="2400" b="1" dirty="0" smtClean="0"/>
              <a:t>생성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706418" y="1373717"/>
            <a:ext cx="351481" cy="135040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5940455" y="861367"/>
            <a:ext cx="140575" cy="117175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575509" y="1203507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476" y="1160059"/>
            <a:ext cx="3760288" cy="30309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532351" y="2587686"/>
            <a:ext cx="3606915" cy="257114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967225" y="2456776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140084" y="3896784"/>
            <a:ext cx="465781" cy="251900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017643" y="3735041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828636" y="619777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77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49040"/>
            <a:ext cx="6480112" cy="23069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New Tab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글씨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이름 </a:t>
            </a:r>
            <a:r>
              <a:rPr lang="ko-KR" altLang="en-US" sz="1100" b="1" dirty="0"/>
              <a:t>변경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Compass </a:t>
            </a:r>
            <a:r>
              <a:rPr lang="ko-KR" altLang="en-US" sz="1100" b="1" dirty="0" smtClean="0"/>
              <a:t>클릭 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돋보기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위젯 검색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위젯을 탭 아래로 </a:t>
            </a:r>
            <a:r>
              <a:rPr lang="en-US" altLang="ko-KR" sz="1100" b="1" dirty="0" smtClean="0"/>
              <a:t>Drag &amp; Drop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 확인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Dashboard </a:t>
            </a:r>
            <a:r>
              <a:rPr lang="ko-KR" altLang="en-US" sz="2400" b="1" dirty="0" smtClean="0"/>
              <a:t>생성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728494" y="1020407"/>
            <a:ext cx="391169" cy="128431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988754" y="855501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03" y="1217115"/>
            <a:ext cx="1483519" cy="47945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218016" y="1517578"/>
            <a:ext cx="496483" cy="164422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589955" y="1382427"/>
            <a:ext cx="238017" cy="23801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03" y="1882537"/>
            <a:ext cx="5771992" cy="309072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41867" y="1858213"/>
            <a:ext cx="546131" cy="543951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77307" y="1773232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108374" y="2593522"/>
            <a:ext cx="243715" cy="195398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922738" y="2390245"/>
            <a:ext cx="288001" cy="2908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58929" y="4232411"/>
            <a:ext cx="575703" cy="714279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63468" y="4118017"/>
            <a:ext cx="288001" cy="2908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27317" y="2950473"/>
            <a:ext cx="2906483" cy="253637"/>
          </a:xfrm>
          <a:prstGeom prst="roundRect">
            <a:avLst>
              <a:gd name="adj" fmla="val 38416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47837" y="2804086"/>
            <a:ext cx="288001" cy="29088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>
            <a:stCxn id="21" idx="1"/>
          </p:cNvCxnSpPr>
          <p:nvPr/>
        </p:nvCxnSpPr>
        <p:spPr>
          <a:xfrm flipV="1">
            <a:off x="1034632" y="3057716"/>
            <a:ext cx="2561171" cy="153183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1439" y="3160258"/>
            <a:ext cx="5998226" cy="31981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841051" y="3768398"/>
            <a:ext cx="2798614" cy="2362895"/>
          </a:xfrm>
          <a:prstGeom prst="roundRect">
            <a:avLst>
              <a:gd name="adj" fmla="val 247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9398267" y="3624573"/>
            <a:ext cx="316801" cy="3168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20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3467545" cy="48990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Drag</a:t>
            </a:r>
            <a:r>
              <a:rPr lang="ko-KR" altLang="en-US" sz="1100" b="1" dirty="0" smtClean="0"/>
              <a:t>로 위젯 크기 늘리기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끝을 클릭해 드래그</a:t>
            </a:r>
            <a:r>
              <a:rPr lang="en-US" altLang="ko-KR" sz="1100" b="1" dirty="0" smtClean="0"/>
              <a:t>)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검색창에서</a:t>
            </a:r>
            <a:r>
              <a:rPr lang="ko-KR" altLang="en-US" sz="1100" b="1" dirty="0" smtClean="0"/>
              <a:t> 다른 위젯 검색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 </a:t>
            </a:r>
            <a:r>
              <a:rPr lang="en-US" altLang="ko-KR" sz="1100" b="1" dirty="0" smtClean="0"/>
              <a:t>Drag &amp; Drop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 확인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위젯 배치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8731" y="1655545"/>
            <a:ext cx="1734448" cy="192506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808702" y="1482670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041642" y="1280160"/>
            <a:ext cx="1586532" cy="4436401"/>
          </a:xfrm>
          <a:prstGeom prst="roundRect">
            <a:avLst>
              <a:gd name="adj" fmla="val 21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946783" y="1111846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0305" y="2676041"/>
            <a:ext cx="413180" cy="568142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18734" y="2503165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472" y="2193440"/>
            <a:ext cx="5962659" cy="32352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6" name="직선 화살표 연결선 15"/>
          <p:cNvCxnSpPr>
            <a:stCxn id="31" idx="1"/>
            <a:endCxn id="33" idx="3"/>
          </p:cNvCxnSpPr>
          <p:nvPr/>
        </p:nvCxnSpPr>
        <p:spPr>
          <a:xfrm>
            <a:off x="643485" y="2960112"/>
            <a:ext cx="6143645" cy="10002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787130" y="2492095"/>
            <a:ext cx="1355843" cy="2936554"/>
          </a:xfrm>
          <a:prstGeom prst="roundRect">
            <a:avLst>
              <a:gd name="adj" fmla="val 4927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7961447" y="2319219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78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2931595" cy="41042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새로 작성 아이콘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이름 지정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 smtClean="0"/>
              <a:t>완료 클릭</a:t>
            </a:r>
            <a:endParaRPr lang="en-US" altLang="ko-KR" sz="1100" b="1" dirty="0" smtClean="0"/>
          </a:p>
          <a:p>
            <a:pPr marL="228600" indent="-228600" defTabSz="914400">
              <a:buFont typeface="+mj-lt"/>
              <a:buAutoNum type="arabicPeriod"/>
            </a:pPr>
            <a:r>
              <a:rPr lang="ko-KR" altLang="en-US" sz="1100" b="1" dirty="0"/>
              <a:t>생성 확인 및 컬렉션 클릭</a:t>
            </a:r>
            <a:endParaRPr lang="en-US" altLang="ko-KR" sz="1100" b="1" dirty="0"/>
          </a:p>
          <a:p>
            <a:pPr marL="0" indent="0" defTabSz="914400">
              <a:buNone/>
            </a:pP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컬렉션 생성 </a:t>
            </a:r>
            <a:r>
              <a:rPr lang="en-US" altLang="ko-KR" sz="2400" b="1" dirty="0" smtClean="0"/>
              <a:t>(2/2)</a:t>
            </a:r>
            <a:endParaRPr lang="ko-KR" altLang="en-US" sz="2400" b="1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ko-KR" altLang="en-US" sz="2400" b="1" dirty="0" smtClean="0"/>
              <a:t>컬렉션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197" y="836712"/>
            <a:ext cx="3482174" cy="25076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257624" y="1411101"/>
            <a:ext cx="208268" cy="18240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3269664" y="1460461"/>
            <a:ext cx="1657936" cy="22726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317647" y="2923798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066469" y="1231554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6182784" y="3185294"/>
            <a:ext cx="225646" cy="142394"/>
          </a:xfrm>
          <a:prstGeom prst="roundRect">
            <a:avLst>
              <a:gd name="adj" fmla="val 6339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134516" y="1277031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909" y="3569356"/>
            <a:ext cx="5215462" cy="12762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1527909" y="4436533"/>
            <a:ext cx="5215462" cy="16727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348667" y="4245261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29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탭 이름 옆 </a:t>
            </a:r>
            <a:r>
              <a:rPr lang="en-US" altLang="ko-KR" sz="1100" b="1" dirty="0" smtClean="0"/>
              <a:t>Down </a:t>
            </a:r>
            <a:r>
              <a:rPr lang="ko-KR" altLang="en-US" sz="1100" b="1" dirty="0" smtClean="0"/>
              <a:t>버튼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맞춤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위젯 자동 너비 확인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만약 너비를 다시 조절하고 싶다면 중간에 경계부분에서 조절 가능</a:t>
            </a:r>
            <a:r>
              <a:rPr lang="en-US" altLang="ko-KR" sz="1100" b="1" dirty="0" smtClean="0"/>
              <a:t>)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위젯 자동 너비 설정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73494" cy="35105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32154" y="1999709"/>
            <a:ext cx="569795" cy="159291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745886" y="1836458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44432" y="1007382"/>
            <a:ext cx="137360" cy="124648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448960" y="906455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520" y="2547537"/>
            <a:ext cx="6509274" cy="35995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981677" y="2892773"/>
            <a:ext cx="4765116" cy="3254280"/>
          </a:xfrm>
          <a:prstGeom prst="roundRect">
            <a:avLst>
              <a:gd name="adj" fmla="val 304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837675" y="2729522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352673" y="3017523"/>
            <a:ext cx="57752" cy="3040597"/>
          </a:xfrm>
          <a:prstGeom prst="roundRect">
            <a:avLst>
              <a:gd name="adj" fmla="val 304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36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429720" cy="354290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상단 </a:t>
            </a:r>
            <a:r>
              <a:rPr lang="ko-KR" altLang="en-US" sz="1100" b="1" dirty="0" err="1" smtClean="0"/>
              <a:t>검색창에</a:t>
            </a:r>
            <a:r>
              <a:rPr lang="ko-KR" altLang="en-US" sz="1100" b="1" dirty="0" smtClean="0"/>
              <a:t> 찾을 문서 검색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Drop </a:t>
            </a:r>
            <a:r>
              <a:rPr lang="ko-KR" altLang="en-US" sz="1100" b="1" dirty="0" smtClean="0"/>
              <a:t>버튼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현재 탭에서 검색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현재 탭에서 </a:t>
            </a:r>
            <a:r>
              <a:rPr lang="en-US" altLang="ko-KR" sz="1100" b="1" dirty="0" smtClean="0"/>
              <a:t>test1</a:t>
            </a:r>
            <a:r>
              <a:rPr lang="ko-KR" altLang="en-US" sz="1100" b="1" dirty="0" smtClean="0"/>
              <a:t>에 관련된 파일만 보이는 것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현재 탭에서 검색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712462" y="1176759"/>
            <a:ext cx="662299" cy="132601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726" y="827941"/>
            <a:ext cx="1817340" cy="170997"/>
          </a:xfrm>
          <a:prstGeom prst="rect">
            <a:avLst/>
          </a:prstGeom>
        </p:spPr>
      </p:pic>
      <p:sp>
        <p:nvSpPr>
          <p:cNvPr id="22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487846" y="834735"/>
            <a:ext cx="1224617" cy="172974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295063" y="650120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146913" y="826029"/>
            <a:ext cx="173151" cy="171875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200989" y="621206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320750" y="1009899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628" y="3373763"/>
            <a:ext cx="5954875" cy="246728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337681" y="3364991"/>
            <a:ext cx="5953822" cy="2474243"/>
          </a:xfrm>
          <a:prstGeom prst="roundRect">
            <a:avLst>
              <a:gd name="adj" fmla="val 5001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192627" y="3356952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27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5920" cy="359026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상단 </a:t>
            </a:r>
            <a:r>
              <a:rPr lang="en-US" altLang="ko-KR" sz="1100" b="1" dirty="0" smtClean="0"/>
              <a:t>6W Tag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err="1" smtClean="0"/>
              <a:t>필터링</a:t>
            </a:r>
            <a:r>
              <a:rPr lang="ko-KR" altLang="en-US" sz="1100" b="1" dirty="0" smtClean="0"/>
              <a:t> 창에서 </a:t>
            </a:r>
            <a:r>
              <a:rPr lang="en-US" altLang="ko-KR" sz="1100" b="1" dirty="0" smtClean="0"/>
              <a:t>Drop </a:t>
            </a:r>
            <a:r>
              <a:rPr lang="ko-KR" altLang="en-US" sz="1100" b="1" dirty="0" smtClean="0"/>
              <a:t>버튼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옵션 버튼 클릭</a:t>
            </a: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이름순 또는 발생 순서로 막대형 차트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이름순 또는 발생 순서로 </a:t>
            </a:r>
            <a:r>
              <a:rPr lang="ko-KR" altLang="en-US" sz="1100" b="1" dirty="0" smtClean="0"/>
              <a:t>원형 </a:t>
            </a:r>
            <a:r>
              <a:rPr lang="ko-KR" altLang="en-US" sz="1100" b="1" dirty="0"/>
              <a:t>차트 </a:t>
            </a:r>
            <a:r>
              <a:rPr lang="ko-KR" altLang="en-US" sz="1100" b="1" dirty="0" smtClean="0"/>
              <a:t>확인</a:t>
            </a:r>
            <a:endParaRPr lang="en-US" altLang="ko-KR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6W Tag </a:t>
            </a:r>
            <a:r>
              <a:rPr lang="ko-KR" altLang="en-US" sz="2400" b="1" dirty="0" err="1" smtClean="0"/>
              <a:t>필터링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888740" y="842564"/>
            <a:ext cx="130387" cy="150651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809933" y="591930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45" y="4547486"/>
            <a:ext cx="2652187" cy="181706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2176" y="4548367"/>
            <a:ext cx="2630178" cy="18161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21" name="직선 화살표 연결선 20"/>
          <p:cNvCxnSpPr>
            <a:stCxn id="30" idx="2"/>
            <a:endCxn id="14" idx="0"/>
          </p:cNvCxnSpPr>
          <p:nvPr/>
        </p:nvCxnSpPr>
        <p:spPr>
          <a:xfrm flipH="1">
            <a:off x="1545639" y="2519640"/>
            <a:ext cx="103264" cy="20278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31" idx="2"/>
            <a:endCxn id="16" idx="0"/>
          </p:cNvCxnSpPr>
          <p:nvPr/>
        </p:nvCxnSpPr>
        <p:spPr>
          <a:xfrm>
            <a:off x="1773437" y="2520557"/>
            <a:ext cx="2573828" cy="20278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957" y="2376821"/>
            <a:ext cx="1503117" cy="15668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63837" y="2392710"/>
            <a:ext cx="96050" cy="125730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35794" y="2206077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148243" y="2385630"/>
            <a:ext cx="78546" cy="139065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009858" y="2176995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584138" y="2381095"/>
            <a:ext cx="129531" cy="138545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708672" y="2382012"/>
            <a:ext cx="129531" cy="138545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398832" y="2162346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716695" y="2162346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90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57" y="836712"/>
            <a:ext cx="6476405" cy="32597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새 결제 라인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콘텐츠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콘텐츠에 추가할 파일을 내 문서에서 </a:t>
            </a:r>
            <a:r>
              <a:rPr lang="en-US" altLang="ko-KR" sz="1100" b="1" dirty="0" smtClean="0"/>
              <a:t>Drag &amp; Drop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위젯 간 데이터 이동</a:t>
            </a:r>
            <a:endParaRPr lang="en-US" altLang="ko-KR" sz="2400" b="1" dirty="0" smtClean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540516" y="1524634"/>
            <a:ext cx="402834" cy="132715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377172" y="1330329"/>
            <a:ext cx="269753" cy="269753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346966" y="1679093"/>
            <a:ext cx="386879" cy="151822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212090" y="1495041"/>
            <a:ext cx="269753" cy="269753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44" y="2477986"/>
            <a:ext cx="7247443" cy="30781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725126" y="2619098"/>
            <a:ext cx="3454695" cy="318029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4583438" y="3267211"/>
            <a:ext cx="2323296" cy="414148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4" name="꺾인 연결선 3"/>
          <p:cNvCxnSpPr>
            <a:stCxn id="11" idx="2"/>
            <a:endCxn id="13" idx="3"/>
          </p:cNvCxnSpPr>
          <p:nvPr/>
        </p:nvCxnSpPr>
        <p:spPr>
          <a:xfrm rot="16200000" flipH="1">
            <a:off x="3249376" y="2140223"/>
            <a:ext cx="537158" cy="2130965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575822" y="2443302"/>
            <a:ext cx="296727" cy="29672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747764" y="3091415"/>
            <a:ext cx="296727" cy="296727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75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4799" cy="361855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100" b="1" dirty="0"/>
              <a:t>* 역할별 대시보드를 구성하고 해당 역할 담당자에게만 대시보드를 공유하고자 할 때 사용</a:t>
            </a:r>
            <a:r>
              <a:rPr lang="en-US" altLang="ko-KR" sz="1100" b="1" dirty="0"/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100" b="1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Drop Down </a:t>
            </a:r>
            <a:r>
              <a:rPr lang="ko-KR" altLang="en-US" sz="1100" b="1" dirty="0" smtClean="0"/>
              <a:t>아이콘 </a:t>
            </a:r>
            <a:r>
              <a:rPr lang="ko-KR" altLang="en-US" sz="1100" b="1" dirty="0"/>
              <a:t>클릭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관리 클릭</a:t>
            </a:r>
            <a:endParaRPr lang="ko-KR" altLang="en-US" sz="1100" b="1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멤버 추가 아이콘 </a:t>
            </a:r>
            <a:r>
              <a:rPr lang="ko-KR" altLang="en-US" sz="1100" b="1" dirty="0"/>
              <a:t>클릭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/>
              <a:t>공유할 사용자 지정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/>
              <a:t>독자</a:t>
            </a:r>
            <a:br>
              <a:rPr lang="ko-KR" altLang="en-US" sz="1100" b="1" dirty="0"/>
            </a:br>
            <a:r>
              <a:rPr lang="ko-KR" altLang="en-US" sz="1100" dirty="0"/>
              <a:t>대시보드 조회만 가능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참여자</a:t>
            </a:r>
            <a:br>
              <a:rPr lang="ko-KR" altLang="en-US" sz="1100" b="1" dirty="0"/>
            </a:br>
            <a:r>
              <a:rPr lang="ko-KR" altLang="en-US" sz="1100" dirty="0"/>
              <a:t>대시보드에서 작업은 가능하나 대시보드 자체를 수정할 수는 없음 </a:t>
            </a:r>
            <a:r>
              <a:rPr lang="en-US" altLang="ko-KR" sz="1100" dirty="0"/>
              <a:t>(</a:t>
            </a:r>
            <a:r>
              <a:rPr lang="ko-KR" altLang="en-US" sz="1100" dirty="0"/>
              <a:t>관리자 이외의 사용자는 참여자로 하는 것이 관리에 유리함</a:t>
            </a:r>
            <a:r>
              <a:rPr lang="en-US" altLang="ko-KR" sz="1100" dirty="0"/>
              <a:t>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100" b="1" dirty="0"/>
              <a:t>소유자</a:t>
            </a:r>
            <a:br>
              <a:rPr lang="ko-KR" altLang="en-US" sz="1100" b="1" dirty="0"/>
            </a:br>
            <a:r>
              <a:rPr lang="ko-KR" altLang="en-US" sz="1100" dirty="0"/>
              <a:t>대시보드에서 작업도 가능하고 대시보드도 수정 가능</a:t>
            </a:r>
            <a:r>
              <a:rPr lang="en-US" altLang="ko-KR" sz="1100" dirty="0"/>
              <a:t>, </a:t>
            </a:r>
            <a:r>
              <a:rPr lang="ko-KR" altLang="en-US" sz="1100" dirty="0"/>
              <a:t>공유 가능</a:t>
            </a:r>
          </a:p>
          <a:p>
            <a:pPr marL="0" indent="0">
              <a:buNone/>
            </a:pPr>
            <a:r>
              <a:rPr lang="en-US" altLang="ko-KR" sz="1100" b="1" dirty="0" smtClean="0"/>
              <a:t>5.  </a:t>
            </a:r>
            <a:r>
              <a:rPr lang="ko-KR" altLang="en-US" sz="1100" b="1" dirty="0" smtClean="0"/>
              <a:t>추가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endParaRPr lang="en-US" altLang="ko-KR" sz="1100" b="1" dirty="0" smtClean="0"/>
          </a:p>
          <a:p>
            <a:pPr marL="0" indent="0">
              <a:buNone/>
            </a:pPr>
            <a:endParaRPr lang="ko-KR" altLang="en-US" sz="1100" b="1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/>
              <a:t>Dashboard </a:t>
            </a:r>
            <a:r>
              <a:rPr lang="ko-KR" altLang="en-US" sz="2400" b="1" dirty="0"/>
              <a:t>사용자 공유</a:t>
            </a: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016120" y="862795"/>
            <a:ext cx="110762" cy="117899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912769" y="604947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656583" y="2036610"/>
            <a:ext cx="386879" cy="151822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471700" y="1870167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783" y="2030780"/>
            <a:ext cx="4665696" cy="281478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078161" y="2784109"/>
            <a:ext cx="148965" cy="145900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121746" y="3135782"/>
            <a:ext cx="974786" cy="171919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060949" y="3523944"/>
            <a:ext cx="277367" cy="163893"/>
          </a:xfrm>
          <a:prstGeom prst="roundRect">
            <a:avLst>
              <a:gd name="adj" fmla="val 2254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899628" y="2612513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2965780" y="2966393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867124" y="3365842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80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08734" cy="39154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전체화면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전체화면 확인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원래대로 돌리기 위해 전체화면 종료 버튼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기타 </a:t>
            </a:r>
            <a:r>
              <a:rPr lang="en-US" altLang="ko-KR" sz="2400" b="1" dirty="0" smtClean="0"/>
              <a:t>- </a:t>
            </a:r>
            <a:r>
              <a:rPr lang="ko-KR" altLang="en-US" sz="2400" b="1" dirty="0" smtClean="0"/>
              <a:t>전체화면</a:t>
            </a:r>
            <a:endParaRPr lang="en-US" altLang="ko-KR" sz="2400" b="1" dirty="0" smtClean="0"/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089920" y="1453609"/>
            <a:ext cx="131646" cy="146591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133023" y="128780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347470" y="1453609"/>
            <a:ext cx="131646" cy="146591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390573" y="1287805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699" y="2769963"/>
            <a:ext cx="6558858" cy="359968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304287" y="3196879"/>
            <a:ext cx="5704267" cy="3172769"/>
          </a:xfrm>
          <a:prstGeom prst="roundRect">
            <a:avLst>
              <a:gd name="adj" fmla="val 180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7862969" y="3052878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7856069" y="2760900"/>
            <a:ext cx="150167" cy="156036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7885506" y="2591328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07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462" y="836712"/>
            <a:ext cx="2701834" cy="55044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1" y="836712"/>
            <a:ext cx="2963936" cy="55044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대시보드 및 조종석 목록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대시보드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원하는 대시보드 </a:t>
            </a:r>
            <a:r>
              <a:rPr lang="ko-KR" altLang="en-US" sz="1100" b="1" dirty="0" err="1" smtClean="0"/>
              <a:t>즐겨찾기에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Drag &amp; Drop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내 </a:t>
            </a:r>
            <a:r>
              <a:rPr lang="ko-KR" altLang="en-US" sz="1100" b="1" dirty="0" err="1" smtClean="0"/>
              <a:t>즐겨찾기</a:t>
            </a:r>
            <a:r>
              <a:rPr lang="ko-KR" altLang="en-US" sz="1100" b="1" dirty="0" smtClean="0"/>
              <a:t>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기타 </a:t>
            </a:r>
            <a:r>
              <a:rPr lang="en-US" altLang="ko-KR" sz="2400" b="1" dirty="0" smtClean="0"/>
              <a:t>– Dashboard </a:t>
            </a:r>
            <a:r>
              <a:rPr lang="ko-KR" altLang="en-US" sz="2400" b="1" dirty="0" smtClean="0"/>
              <a:t>변경 및 </a:t>
            </a:r>
            <a:r>
              <a:rPr lang="ko-KR" altLang="en-US" sz="2400" b="1" dirty="0" err="1" smtClean="0"/>
              <a:t>즐겨찾기</a:t>
            </a:r>
            <a:r>
              <a:rPr lang="ko-KR" altLang="en-US" sz="2400" b="1" dirty="0" smtClean="0"/>
              <a:t> 추가</a:t>
            </a:r>
            <a:endParaRPr lang="en-US" altLang="ko-KR" sz="2400" b="1" dirty="0" smtClean="0"/>
          </a:p>
        </p:txBody>
      </p:sp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09305" y="1093557"/>
            <a:ext cx="243082" cy="217178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7392" y="968936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452507" y="3820151"/>
            <a:ext cx="2547222" cy="2534065"/>
          </a:xfrm>
          <a:prstGeom prst="roundRect">
            <a:avLst>
              <a:gd name="adj" fmla="val 42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806" y="2553934"/>
            <a:ext cx="2438400" cy="19621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313806" y="4165601"/>
            <a:ext cx="2438400" cy="350483"/>
          </a:xfrm>
          <a:prstGeom prst="roundRect">
            <a:avLst>
              <a:gd name="adj" fmla="val 3082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192295" y="4036909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806" y="4667179"/>
            <a:ext cx="2438400" cy="103990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6313806" y="4656156"/>
            <a:ext cx="2438400" cy="1050929"/>
          </a:xfrm>
          <a:prstGeom prst="roundRect">
            <a:avLst>
              <a:gd name="adj" fmla="val 42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192295" y="4526811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endCxn id="21" idx="3"/>
          </p:cNvCxnSpPr>
          <p:nvPr/>
        </p:nvCxnSpPr>
        <p:spPr>
          <a:xfrm flipV="1">
            <a:off x="4959626" y="4340843"/>
            <a:ext cx="1354180" cy="122507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454676" y="5470621"/>
            <a:ext cx="2535114" cy="266281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293246" y="5277912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03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삭제할 </a:t>
            </a:r>
            <a:r>
              <a:rPr lang="en-US" altLang="ko-KR" sz="1100" b="1" dirty="0" smtClean="0"/>
              <a:t>Dashboard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Drop Down </a:t>
            </a:r>
            <a:r>
              <a:rPr lang="ko-KR" altLang="en-US" sz="1100" b="1" dirty="0" smtClean="0"/>
              <a:t>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삭제 확인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altLang="ko-KR" sz="2400" b="1" dirty="0" smtClean="0"/>
              <a:t>Dashboard </a:t>
            </a:r>
            <a:r>
              <a:rPr lang="ko-KR" altLang="en-US" sz="2400" b="1" dirty="0" smtClean="0"/>
              <a:t>삭제</a:t>
            </a:r>
            <a:endParaRPr lang="en-US" altLang="ko-KR" sz="2400" b="1" dirty="0" smtClean="0"/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Dashboard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48592" cy="35764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603075" y="847230"/>
            <a:ext cx="523404" cy="135816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488239" y="607947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24443" y="1963994"/>
            <a:ext cx="951965" cy="197815"/>
          </a:xfrm>
          <a:prstGeom prst="roundRect">
            <a:avLst>
              <a:gd name="adj" fmla="val 13998"/>
            </a:avLst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5648" y="1774900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632240" y="2216755"/>
            <a:ext cx="480024" cy="142398"/>
          </a:xfrm>
          <a:prstGeom prst="roundRect">
            <a:avLst>
              <a:gd name="adj" fmla="val 42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026842" y="2062901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239" y="2513007"/>
            <a:ext cx="3150073" cy="10868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3867912" y="3367343"/>
            <a:ext cx="399288" cy="212748"/>
          </a:xfrm>
          <a:prstGeom prst="roundRect">
            <a:avLst>
              <a:gd name="adj" fmla="val 42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123199" y="3177764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0" y="4502408"/>
            <a:ext cx="4716953" cy="16977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3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24442" y="4937063"/>
            <a:ext cx="4621876" cy="1263128"/>
          </a:xfrm>
          <a:prstGeom prst="roundRect">
            <a:avLst>
              <a:gd name="adj" fmla="val 4255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80441" y="4847767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29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8754" cy="35447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Compass </a:t>
            </a:r>
            <a:r>
              <a:rPr lang="ko-KR" altLang="en-US" sz="1100" b="1" dirty="0" smtClean="0"/>
              <a:t>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돋보기 아이콘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Route </a:t>
            </a:r>
            <a:r>
              <a:rPr lang="ko-KR" altLang="en-US" sz="1100" b="1" dirty="0" smtClean="0"/>
              <a:t>검색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b="1" dirty="0" smtClean="0"/>
              <a:t>Route Management </a:t>
            </a:r>
            <a:r>
              <a:rPr lang="ko-KR" altLang="en-US" sz="1100" b="1" dirty="0" smtClean="0"/>
              <a:t>클릭</a:t>
            </a:r>
            <a:endParaRPr lang="ko-KR" altLang="en-US" sz="1100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결제 라인 </a:t>
            </a:r>
            <a:r>
              <a:rPr lang="en-US" altLang="ko-KR" sz="2400" b="1" dirty="0" smtClean="0"/>
              <a:t>(1/7)</a:t>
            </a: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sp>
        <p:nvSpPr>
          <p:cNvPr id="2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1775769" y="1216219"/>
            <a:ext cx="154631" cy="151675"/>
          </a:xfrm>
          <a:prstGeom prst="roundRect">
            <a:avLst>
              <a:gd name="adj" fmla="val 597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810976" y="1017750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 flipH="1">
            <a:off x="243008" y="1426582"/>
            <a:ext cx="1668342" cy="172701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775769" y="1380984"/>
            <a:ext cx="261819" cy="261819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46918" y="809645"/>
            <a:ext cx="338882" cy="322601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88194" y="692712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47037" y="2174787"/>
            <a:ext cx="343513" cy="42919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74536" y="2030787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12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" y="836712"/>
            <a:ext cx="6518754" cy="35447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 txBox="1">
            <a:spLocks/>
          </p:cNvSpPr>
          <p:nvPr/>
        </p:nvSpPr>
        <p:spPr>
          <a:xfrm>
            <a:off x="6865428" y="836712"/>
            <a:ext cx="2880073" cy="5616482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새 결재 라인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제목 입력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검색 아이콘 클릭</a:t>
            </a:r>
            <a:endParaRPr lang="en-US" altLang="ko-KR" sz="1100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템플릿 클릭</a:t>
            </a:r>
            <a:endParaRPr lang="en-US" altLang="ko-KR" sz="1100" b="1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b="1" dirty="0" smtClean="0"/>
              <a:t>확인 클릭</a:t>
            </a:r>
            <a:endParaRPr lang="en-US" altLang="ko-KR" sz="1100" b="1" dirty="0" smtClean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 txBox="1">
            <a:spLocks/>
          </p:cNvSpPr>
          <p:nvPr/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ko-KR" altLang="en-US" sz="2400" b="1" dirty="0" smtClean="0"/>
              <a:t>새 결제 라인 </a:t>
            </a:r>
            <a:r>
              <a:rPr lang="en-US" altLang="ko-KR" sz="2400" b="1" dirty="0" smtClean="0"/>
              <a:t>(1/7)</a:t>
            </a:r>
          </a:p>
        </p:txBody>
      </p:sp>
      <p:sp>
        <p:nvSpPr>
          <p:cNvPr id="19" name="타원 18"/>
          <p:cNvSpPr/>
          <p:nvPr/>
        </p:nvSpPr>
        <p:spPr>
          <a:xfrm>
            <a:off x="2405997" y="1675665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2060504" y="1838231"/>
            <a:ext cx="460446" cy="10486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 txBox="1">
            <a:spLocks/>
          </p:cNvSpPr>
          <p:nvPr/>
        </p:nvSpPr>
        <p:spPr>
          <a:xfrm>
            <a:off x="6199633" y="76374"/>
            <a:ext cx="3617848" cy="43177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buNone/>
            </a:pPr>
            <a:r>
              <a:rPr lang="en-US" altLang="ko-KR" sz="2400" b="1" dirty="0" smtClean="0"/>
              <a:t>Route Management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460" r="589"/>
          <a:stretch/>
        </p:blipFill>
        <p:spPr>
          <a:xfrm>
            <a:off x="785780" y="2139695"/>
            <a:ext cx="5932653" cy="42932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t="317" r="925"/>
          <a:stretch/>
        </p:blipFill>
        <p:spPr>
          <a:xfrm>
            <a:off x="863600" y="2802619"/>
            <a:ext cx="3672037" cy="32245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938213" y="3421496"/>
            <a:ext cx="2482319" cy="151437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276531" y="3231381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5995651" y="6265766"/>
            <a:ext cx="357161" cy="167182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993477" y="3587878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17">
            <a:extLst>
              <a:ext uri="{FF2B5EF4-FFF2-40B4-BE49-F238E27FC236}">
                <a16:creationId xmlns:a16="http://schemas.microsoft.com/office/drawing/2014/main" id="{5DEB39BD-0C84-BF43-BEED-944317A3C061}"/>
              </a:ext>
            </a:extLst>
          </p:cNvPr>
          <p:cNvSpPr/>
          <p:nvPr/>
        </p:nvSpPr>
        <p:spPr>
          <a:xfrm>
            <a:off x="4689572" y="2997023"/>
            <a:ext cx="2028861" cy="32270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txBody>
          <a:bodyPr tIns="0" rIns="45721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544359" y="2883251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192896" y="6107477"/>
            <a:ext cx="288001" cy="288001"/>
          </a:xfrm>
          <a:prstGeom prst="ellipse">
            <a:avLst/>
          </a:prstGeom>
          <a:solidFill>
            <a:srgbClr val="0070C0"/>
          </a:solidFill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473" y="3375381"/>
            <a:ext cx="3051122" cy="26518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0" name="직선 화살표 연결선 9"/>
          <p:cNvCxnSpPr>
            <a:stCxn id="24" idx="0"/>
          </p:cNvCxnSpPr>
          <p:nvPr/>
        </p:nvCxnSpPr>
        <p:spPr>
          <a:xfrm flipH="1" flipV="1">
            <a:off x="5215467" y="4292600"/>
            <a:ext cx="958765" cy="19731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76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테마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bg1">
              <a:lumMod val="65000"/>
            </a:schemeClr>
          </a:solidFill>
          <a:prstDash val="sysDot"/>
        </a:ln>
      </a:spPr>
      <a:bodyPr rtlCol="0" anchor="ctr"/>
      <a:lstStyle>
        <a:defPPr algn="ctr">
          <a:defRPr/>
        </a:defPPr>
      </a:lstStyle>
    </a:spDef>
    <a:lnDef>
      <a:spPr/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  <a:effectLst/>
      </a:spPr>
      <a:bodyPr lIns="0" tIns="0" rIns="0" bIns="0" anchor="ctr" anchorCtr="0">
        <a:spAutoFit/>
      </a:bodyPr>
      <a:lstStyle>
        <a:defPPr>
          <a:defRPr sz="1200" dirty="0">
            <a:latin typeface="HY견명조" pitchFamily="18" charset="-127"/>
            <a:ea typeface="HY견명조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테마1" id="{1C3EF8B8-E701-4D51-B9DC-A6D38BC7D708}" vid="{F95A40FD-DA40-4B4F-B084-2CB2FF088B44}"/>
    </a:ext>
  </a:extLst>
</a:theme>
</file>

<file path=ppt/theme/theme2.xml><?xml version="1.0" encoding="utf-8"?>
<a:theme xmlns:a="http://schemas.openxmlformats.org/drawingml/2006/main" name="Siemens 2013 – 4:3">
  <a:themeElements>
    <a:clrScheme name="Siemens AG">
      <a:dk1>
        <a:srgbClr val="000000"/>
      </a:dk1>
      <a:lt1>
        <a:srgbClr val="FFFFFF"/>
      </a:lt1>
      <a:dk2>
        <a:srgbClr val="000000"/>
      </a:dk2>
      <a:lt2>
        <a:srgbClr val="879BAA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64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 PPT 2007 DEU">
      <a:majorFont>
        <a:latin typeface=""/>
        <a:ea typeface="ＭＳ Ｐゴシック"/>
        <a:cs typeface=""/>
      </a:majorFont>
      <a:minorFont>
        <a:latin typeface="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b="1" dirty="0" smtClean="0">
            <a:solidFill>
              <a:schemeClr val="tx1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110000"/>
          </a:lnSpc>
          <a:spcBef>
            <a:spcPts val="0"/>
          </a:spcBef>
          <a:defRPr sz="1200" dirty="0" err="1" smtClean="0">
            <a:solidFill>
              <a:schemeClr val="tx1"/>
            </a:solidFill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12482</TotalTime>
  <Words>3714</Words>
  <Application>Microsoft Office PowerPoint</Application>
  <PresentationFormat>사용자 지정</PresentationFormat>
  <Paragraphs>1206</Paragraphs>
  <Slides>114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114</vt:i4>
      </vt:variant>
    </vt:vector>
  </HeadingPairs>
  <TitlesOfParts>
    <vt:vector size="123" baseType="lpstr">
      <vt:lpstr>ＭＳ Ｐゴシック</vt:lpstr>
      <vt:lpstr>ヒラギノ角ゴ Pro W3</vt:lpstr>
      <vt:lpstr>굴림</vt:lpstr>
      <vt:lpstr>Arial</vt:lpstr>
      <vt:lpstr>Calibri</vt:lpstr>
      <vt:lpstr>Wingdings</vt:lpstr>
      <vt:lpstr>맑은 고딕</vt:lpstr>
      <vt:lpstr>테마1</vt:lpstr>
      <vt:lpstr>Siemens 2013 – 4:3</vt:lpstr>
      <vt:lpstr>테크빌 PLM 사용자매뉴얼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Administrator</cp:lastModifiedBy>
  <cp:revision>668</cp:revision>
  <dcterms:created xsi:type="dcterms:W3CDTF">2023-10-31T06:47:12Z</dcterms:created>
  <dcterms:modified xsi:type="dcterms:W3CDTF">2023-11-17T06:33:22Z</dcterms:modified>
</cp:coreProperties>
</file>